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299" r:id="rId3"/>
    <p:sldId id="312" r:id="rId4"/>
    <p:sldId id="301" r:id="rId5"/>
    <p:sldId id="300" r:id="rId6"/>
    <p:sldId id="309" r:id="rId7"/>
    <p:sldId id="310" r:id="rId8"/>
    <p:sldId id="311" r:id="rId9"/>
    <p:sldId id="305" r:id="rId10"/>
    <p:sldId id="315" r:id="rId11"/>
    <p:sldId id="306" r:id="rId12"/>
    <p:sldId id="307" r:id="rId13"/>
    <p:sldId id="308" r:id="rId14"/>
    <p:sldId id="316" r:id="rId15"/>
    <p:sldId id="313" r:id="rId16"/>
    <p:sldId id="302" r:id="rId17"/>
    <p:sldId id="303" r:id="rId18"/>
    <p:sldId id="304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987689-1F87-24C8-5A63-9258A91A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9DA43B-CB73-CEDB-53C8-416B9B80A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27FB1A-6E26-CD49-E60F-044B1009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751362-8FBB-EFA5-B6F9-3F73CAC3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E75B07-38B7-A73C-7F91-971B819C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915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1B6EA2-9963-6E7F-C2DB-720457F2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3C0163A-1C06-AE38-8CF1-F53CF2FB4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6E2299-A0D4-D856-E901-701A6C8F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810FEF-D727-7DFC-6F4F-F433DBE9B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4AB6F6-2E93-C78B-E3CE-C1D64CF3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7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6413205-7AB3-BBEA-EFAD-3F4BCF66A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EFC28D4-84BA-4974-3939-CF5205904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6896D6-1183-5285-E02E-2DFD5960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148F25-BBEB-70D3-D1A7-B4EACBF7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3AB0DE-54D9-336E-1572-880428EF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00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2B4FC-9108-C185-1E94-1C9260E2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C8E70B-EBB9-4219-13FA-E24AF7E7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8E5E29-51E7-E2BB-4E58-29717E63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F6F1385-321B-7D45-B2E3-C3256382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05B944-A146-1C2D-6D0B-773C2890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5351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DB4468-245A-8DAD-6CD3-7485B7DC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D46AF8-8CD0-6F01-3357-69B1A82D9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83749E-0E80-C50D-78D2-740CEAAF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4B7344-7414-1948-4733-98B7AE0D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013D0-DB6D-9C40-26C6-0752D998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78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9321B9-CA75-144A-EB1E-1C483D38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F6C0C6-8A95-7A6C-AA99-1811F1887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BE96A2-523E-B420-775A-2EFE71A57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9BD464E-BAE3-19D0-792E-36D3FA04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77BAB6-B147-07F4-A060-989D728E2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6AF8B7-B724-A249-FA85-5DB66AB9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87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F63D56-94D8-7659-BF1C-9FEEE35E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23A550-93F1-C86A-9C67-EB2580810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CD4E24-45F3-4971-2EEF-49D648D3D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D8114FC-ED26-96D1-6F50-D352B1131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60967C-84CB-26A8-10FD-E3A1ADA94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382177-9773-52CF-1793-5EB58A3C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07755AB-34E6-99AD-9CB7-9AF985F8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C8ADF5C-8F62-1955-66B8-D22F53DF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6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91AEA-99B4-05F3-49AB-1ADCC2C1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5C8CED-5A00-2CFC-BF66-51BF17595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4A2D982-D402-40CD-C204-836A7A29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914E16E-1A36-04A7-2BEF-24B84DCD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991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2CB229B-C9A3-53AA-DB45-27627BAF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979A8CB-CECF-6F7D-5A1D-6CB5C92B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611741-92F4-F599-687C-BFD8338A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15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2EA173-3398-EC97-984E-192B455F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66BE75-9947-EAC1-0C93-5816CF47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02571-0906-630E-9A14-058712DFA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E20771C-43A0-4E7F-A029-84F485AA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3F3207-93E7-6741-CE82-4C071304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965E2C-181D-9E02-DCD1-25B0A171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864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7E6439-71C0-D61F-8C60-1DE4481D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FE2D660-C226-9CD9-BB6B-D7681236C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1DBBF9-9549-4340-26E5-5B2E068A0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FE45595-3845-3C74-1FC2-9C8144A33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A7801B2-D530-404A-CAE0-4E933622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EC45329-F22E-3F37-B5ED-B8C7B965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562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F788928-1D95-B4DB-5477-E75066CE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A86283-57D1-F5ED-56F5-74A7575CA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98CEA9-5B49-A49B-AC09-8C477C2ED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8C900-E738-41A0-B2CC-26BF425CF8A3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45D1CA-22A3-B154-1F8B-28A067EDF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CF2979-27CC-0A1C-FBE8-3E01CE223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417FAE-95F7-49AF-BB76-039EA307D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71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utteruniv.com/flutter-entrance/" TargetMode="External"/><Relationship Id="rId2" Type="http://schemas.openxmlformats.org/officeDocument/2006/relationships/hyperlink" Target="https://docs.flutter.dev/get-started/install/macos/mobile-ios?tab=download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enn.dev/heyhey1028/books/flutter-basics/viewer/getting_started_ma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Ficus/items/bdef5c2b504d7a4008fb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alzoblog.com/flutter-ios-device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BE7225-A821-9C61-5A87-3D8C9D979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6000" b="1" dirty="0"/>
              <a:t>Flutter</a:t>
            </a:r>
            <a:r>
              <a:rPr lang="ja-JP" altLang="en-US" sz="6000" b="1" dirty="0"/>
              <a:t>アプリ　</a:t>
            </a:r>
            <a:br>
              <a:rPr lang="en-US" altLang="ja-JP" sz="6000" b="1" dirty="0"/>
            </a:br>
            <a:r>
              <a:rPr lang="ja-JP" altLang="en-US" sz="6000" b="1" dirty="0"/>
              <a:t>環境構築</a:t>
            </a:r>
            <a:r>
              <a:rPr lang="en-US" altLang="ja-JP" sz="6000" b="1" dirty="0"/>
              <a:t>(Mac)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5099F45-0859-5AA5-9FAB-6AA5F757DB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古金佑允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786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A7B4CB59-9881-A1CC-9D19-51F0EF58AAA2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ja-JP" altLang="en-US" sz="1800" dirty="0"/>
              <a:t>デバッグモードからリリースモードに変更する方法。</a:t>
            </a:r>
            <a:endParaRPr lang="en-US" altLang="ja-JP" sz="1800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1873F04-A284-A1BF-762F-DEC3DD38EA46}"/>
              </a:ext>
            </a:extLst>
          </p:cNvPr>
          <p:cNvGrpSpPr/>
          <p:nvPr/>
        </p:nvGrpSpPr>
        <p:grpSpPr>
          <a:xfrm>
            <a:off x="1582991" y="2015613"/>
            <a:ext cx="7472519" cy="4633734"/>
            <a:chOff x="1789470" y="2030842"/>
            <a:chExt cx="5939235" cy="4218069"/>
          </a:xfrm>
        </p:grpSpPr>
        <p:pic>
          <p:nvPicPr>
            <p:cNvPr id="7" name="図 6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D9B3292B-68B3-C85E-E865-89494F45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470" y="2030842"/>
              <a:ext cx="5939235" cy="4218069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F48C95B-EF81-BC63-C8D1-754CDD09DCBE}"/>
                </a:ext>
              </a:extLst>
            </p:cNvPr>
            <p:cNvSpPr/>
            <p:nvPr/>
          </p:nvSpPr>
          <p:spPr>
            <a:xfrm>
              <a:off x="4247535" y="2030842"/>
              <a:ext cx="471949" cy="1420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D7EE175-CA41-0ECE-A7BF-8C83F346F532}"/>
                </a:ext>
              </a:extLst>
            </p:cNvPr>
            <p:cNvSpPr/>
            <p:nvPr/>
          </p:nvSpPr>
          <p:spPr>
            <a:xfrm>
              <a:off x="4247534" y="4892030"/>
              <a:ext cx="1592827" cy="1420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2ED2C87-3DFB-7B7D-1A30-EB8D705EED2B}"/>
                </a:ext>
              </a:extLst>
            </p:cNvPr>
            <p:cNvSpPr/>
            <p:nvPr/>
          </p:nvSpPr>
          <p:spPr>
            <a:xfrm>
              <a:off x="5840361" y="5358920"/>
              <a:ext cx="1888344" cy="1420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161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C867803-8728-5CDF-796E-0E09C35A2376}"/>
              </a:ext>
            </a:extLst>
          </p:cNvPr>
          <p:cNvGrpSpPr/>
          <p:nvPr/>
        </p:nvGrpSpPr>
        <p:grpSpPr>
          <a:xfrm>
            <a:off x="1515397" y="1941728"/>
            <a:ext cx="8433617" cy="4571577"/>
            <a:chOff x="1879191" y="1871282"/>
            <a:chExt cx="8433617" cy="4571577"/>
          </a:xfrm>
        </p:grpSpPr>
        <p:pic>
          <p:nvPicPr>
            <p:cNvPr id="6" name="図 5" descr="グラフィカル ユーザー インターフェイス, テキスト, アプリケーション, メール&#10;&#10;自動的に生成された説明">
              <a:extLst>
                <a:ext uri="{FF2B5EF4-FFF2-40B4-BE49-F238E27FC236}">
                  <a16:creationId xmlns:a16="http://schemas.microsoft.com/office/drawing/2014/main" id="{69560D7E-17AA-2D42-0F29-2D1A57B56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191" y="1871282"/>
              <a:ext cx="8433617" cy="4571577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F22C0576-C357-46B6-27B1-BF94AAF46851}"/>
                </a:ext>
              </a:extLst>
            </p:cNvPr>
            <p:cNvSpPr/>
            <p:nvPr/>
          </p:nvSpPr>
          <p:spPr>
            <a:xfrm>
              <a:off x="2025444" y="2389238"/>
              <a:ext cx="1573161" cy="3539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71BBACD-7118-ECFA-4FEC-EECBC2EECA7B}"/>
                </a:ext>
              </a:extLst>
            </p:cNvPr>
            <p:cNvSpPr/>
            <p:nvPr/>
          </p:nvSpPr>
          <p:spPr>
            <a:xfrm>
              <a:off x="4984954" y="2644877"/>
              <a:ext cx="3716594" cy="2753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E03A0974-7E07-3E38-1D4F-2D21546975DB}"/>
                </a:ext>
              </a:extLst>
            </p:cNvPr>
            <p:cNvSpPr/>
            <p:nvPr/>
          </p:nvSpPr>
          <p:spPr>
            <a:xfrm>
              <a:off x="5732205" y="2290916"/>
              <a:ext cx="462118" cy="2753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字幕 2">
            <a:extLst>
              <a:ext uri="{FF2B5EF4-FFF2-40B4-BE49-F238E27FC236}">
                <a16:creationId xmlns:a16="http://schemas.microsoft.com/office/drawing/2014/main" id="{A7B4CB59-9881-A1CC-9D19-51F0EF58AAA2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ja-JP" altLang="en-US" sz="1800" dirty="0"/>
              <a:t>デバッグモードからリリースモードに変更する方法。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0539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8DCBFCC7-9BCC-AE5A-4306-72B8B376DBA8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ja-JP" altLang="en-US" sz="1800" dirty="0"/>
              <a:t>デバッグモードからリリースモードに変更する方法。</a:t>
            </a:r>
            <a:endParaRPr lang="en-US" altLang="ja-JP" sz="1800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55154AA-99D8-DE14-9938-7A0C1A2E2A20}"/>
              </a:ext>
            </a:extLst>
          </p:cNvPr>
          <p:cNvGrpSpPr/>
          <p:nvPr/>
        </p:nvGrpSpPr>
        <p:grpSpPr>
          <a:xfrm>
            <a:off x="1946788" y="2015055"/>
            <a:ext cx="7580671" cy="4105524"/>
            <a:chOff x="1976284" y="2300191"/>
            <a:chExt cx="7580671" cy="4105524"/>
          </a:xfrm>
        </p:grpSpPr>
        <p:pic>
          <p:nvPicPr>
            <p:cNvPr id="9" name="図 8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5967B0F3-9A62-10E9-E6C8-905A9343B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284" y="2300191"/>
              <a:ext cx="7580671" cy="4105524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D4862E8-3A79-4D79-386D-4E57F16702FE}"/>
                </a:ext>
              </a:extLst>
            </p:cNvPr>
            <p:cNvSpPr/>
            <p:nvPr/>
          </p:nvSpPr>
          <p:spPr>
            <a:xfrm>
              <a:off x="5604386" y="3038167"/>
              <a:ext cx="2300749" cy="1769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7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1B9DBF4-247F-05BA-DB67-50A728CA5D64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/>
              <a:t>iPhone</a:t>
            </a:r>
            <a:r>
              <a:rPr lang="ja-JP" altLang="en-US" sz="1800" dirty="0"/>
              <a:t>に作成中アプリインストール方法。　その</a:t>
            </a:r>
            <a:r>
              <a:rPr lang="en-US" altLang="ja-JP" sz="1800" dirty="0"/>
              <a:t>1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8717F75-714C-591F-6FD4-8E04891480C7}"/>
              </a:ext>
            </a:extLst>
          </p:cNvPr>
          <p:cNvSpPr/>
          <p:nvPr/>
        </p:nvSpPr>
        <p:spPr>
          <a:xfrm>
            <a:off x="842960" y="1853069"/>
            <a:ext cx="7447599" cy="462638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>
                <a:solidFill>
                  <a:schemeClr val="tx1"/>
                </a:solidFill>
              </a:rPr>
              <a:t>&lt;</a:t>
            </a:r>
            <a:r>
              <a:rPr lang="ja-JP" altLang="en-US" sz="1600" b="1" dirty="0">
                <a:solidFill>
                  <a:schemeClr val="tx1"/>
                </a:solidFill>
              </a:rPr>
              <a:t>手順</a:t>
            </a:r>
            <a:r>
              <a:rPr lang="en-US" altLang="ja-JP" sz="1600" b="1" dirty="0">
                <a:solidFill>
                  <a:schemeClr val="tx1"/>
                </a:solidFill>
              </a:rPr>
              <a:t>&gt;</a:t>
            </a:r>
          </a:p>
          <a:p>
            <a:r>
              <a:rPr lang="ja-JP" altLang="en-US" sz="1600" dirty="0">
                <a:solidFill>
                  <a:schemeClr val="tx1"/>
                </a:solidFill>
              </a:rPr>
              <a:t>① </a:t>
            </a:r>
            <a:r>
              <a:rPr lang="en-US" altLang="ja-JP" sz="1600" dirty="0">
                <a:solidFill>
                  <a:schemeClr val="tx1"/>
                </a:solidFill>
              </a:rPr>
              <a:t>Xcode</a:t>
            </a:r>
            <a:r>
              <a:rPr lang="ja-JP" altLang="en-US" sz="1600" dirty="0">
                <a:solidFill>
                  <a:schemeClr val="tx1"/>
                </a:solidFill>
              </a:rPr>
              <a:t>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② 開きたいプロジェクトをダブルクリック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solidFill>
                  <a:schemeClr val="tx1"/>
                </a:solidFill>
              </a:rPr>
              <a:t>※</a:t>
            </a:r>
            <a:r>
              <a:rPr lang="ja-JP" altLang="en-US" sz="1600" dirty="0">
                <a:solidFill>
                  <a:schemeClr val="tx1"/>
                </a:solidFill>
              </a:rPr>
              <a:t>今回は「～</a:t>
            </a:r>
            <a:r>
              <a:rPr lang="en-US" altLang="ja-JP" sz="1600" dirty="0">
                <a:solidFill>
                  <a:schemeClr val="tx1"/>
                </a:solidFill>
              </a:rPr>
              <a:t>/</a:t>
            </a:r>
            <a:r>
              <a:rPr lang="en-US" altLang="ja-JP" sz="1600" dirty="0" err="1">
                <a:solidFill>
                  <a:schemeClr val="tx1"/>
                </a:solidFill>
              </a:rPr>
              <a:t>StudioProjects</a:t>
            </a:r>
            <a:r>
              <a:rPr lang="en-US" altLang="ja-JP" sz="1600" dirty="0">
                <a:solidFill>
                  <a:schemeClr val="tx1"/>
                </a:solidFill>
              </a:rPr>
              <a:t>/</a:t>
            </a:r>
            <a:r>
              <a:rPr lang="en-US" altLang="ja-JP" sz="1600" dirty="0" err="1">
                <a:solidFill>
                  <a:schemeClr val="tx1"/>
                </a:solidFill>
              </a:rPr>
              <a:t>Bt</a:t>
            </a:r>
            <a:r>
              <a:rPr lang="en-US" altLang="ja-JP" sz="1600" dirty="0">
                <a:solidFill>
                  <a:schemeClr val="tx1"/>
                </a:solidFill>
              </a:rPr>
              <a:t>-E-paper/</a:t>
            </a:r>
            <a:r>
              <a:rPr lang="en-US" altLang="ja-JP" sz="1600" dirty="0" err="1">
                <a:solidFill>
                  <a:schemeClr val="tx1"/>
                </a:solidFill>
              </a:rPr>
              <a:t>ios</a:t>
            </a:r>
            <a:r>
              <a:rPr lang="ja-JP" altLang="en-US" sz="1600" dirty="0">
                <a:solidFill>
                  <a:schemeClr val="tx1"/>
                </a:solidFill>
              </a:rPr>
              <a:t>」を開く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pPr rtl="0"/>
            <a:r>
              <a:rPr lang="ja-JP" altLang="en-US" sz="1600" dirty="0">
                <a:solidFill>
                  <a:schemeClr val="tx1"/>
                </a:solidFill>
              </a:rPr>
              <a:t>③ ・</a:t>
            </a:r>
            <a:r>
              <a:rPr lang="en-US" altLang="ja-JP" sz="1600" dirty="0">
                <a:solidFill>
                  <a:schemeClr val="tx1"/>
                </a:solidFill>
              </a:rPr>
              <a:t>iPhone</a:t>
            </a:r>
            <a:r>
              <a:rPr lang="ja-JP" altLang="en-US" sz="1600" dirty="0">
                <a:solidFill>
                  <a:schemeClr val="tx1"/>
                </a:solidFill>
              </a:rPr>
              <a:t>と</a:t>
            </a:r>
            <a:r>
              <a:rPr lang="en-US" altLang="ja-JP" sz="1600" dirty="0">
                <a:solidFill>
                  <a:schemeClr val="tx1"/>
                </a:solidFill>
              </a:rPr>
              <a:t>Mac</a:t>
            </a:r>
            <a:r>
              <a:rPr lang="ja-JP" altLang="en-US" sz="1600" dirty="0">
                <a:solidFill>
                  <a:schemeClr val="tx1"/>
                </a:solidFill>
              </a:rPr>
              <a:t>をコードでつなぐ。</a:t>
            </a:r>
            <a:br>
              <a:rPr lang="en-US" altLang="ja-JP" sz="1600" dirty="0">
                <a:solidFill>
                  <a:schemeClr val="tx1"/>
                </a:solidFill>
              </a:rPr>
            </a:br>
            <a:r>
              <a:rPr lang="ja-JP" altLang="en-US" sz="1600" dirty="0">
                <a:solidFill>
                  <a:schemeClr val="tx1"/>
                </a:solidFill>
              </a:rPr>
              <a:t> ④</a:t>
            </a:r>
            <a:r>
              <a:rPr lang="en-US" altLang="ja-JP" sz="1600" dirty="0">
                <a:solidFill>
                  <a:schemeClr val="tx1"/>
                </a:solidFill>
              </a:rPr>
              <a:t> Xcode</a:t>
            </a:r>
            <a:r>
              <a:rPr lang="ja-JP" altLang="en-US" sz="1600" dirty="0">
                <a:solidFill>
                  <a:schemeClr val="tx1"/>
                </a:solidFill>
              </a:rPr>
              <a:t>の上部にあるデバッグ先、選択欄で、つないだ</a:t>
            </a:r>
            <a:r>
              <a:rPr lang="en-US" altLang="ja-JP" sz="1600" dirty="0">
                <a:solidFill>
                  <a:schemeClr val="tx1"/>
                </a:solidFill>
              </a:rPr>
              <a:t>iPhone</a:t>
            </a:r>
            <a:r>
              <a:rPr lang="ja-JP" altLang="en-US" sz="1600" dirty="0">
                <a:solidFill>
                  <a:schemeClr val="tx1"/>
                </a:solidFill>
              </a:rPr>
              <a:t>端末に切り替える。</a:t>
            </a:r>
            <a:br>
              <a:rPr lang="en-US" altLang="ja-JP" sz="1600" dirty="0">
                <a:solidFill>
                  <a:schemeClr val="tx1"/>
                </a:solidFill>
              </a:rPr>
            </a:br>
            <a:r>
              <a:rPr lang="ja-JP" altLang="en-US" sz="1600" dirty="0">
                <a:solidFill>
                  <a:schemeClr val="tx1"/>
                </a:solidFill>
              </a:rPr>
              <a:t> ⑤リリースモードになっていることを確認する。</a:t>
            </a:r>
            <a:br>
              <a:rPr lang="ja-JP" altLang="en-US" sz="1600" dirty="0">
                <a:solidFill>
                  <a:schemeClr val="tx1"/>
                </a:solidFill>
              </a:rPr>
            </a:br>
            <a:r>
              <a:rPr lang="ja-JP" altLang="en-US" sz="1600" dirty="0">
                <a:solidFill>
                  <a:schemeClr val="tx1"/>
                </a:solidFill>
              </a:rPr>
              <a:t>→なっていいない場合、デバッグモードからリリースモードにする手順</a:t>
            </a:r>
            <a:r>
              <a:rPr lang="en-US" altLang="ja-JP" sz="1600" dirty="0">
                <a:solidFill>
                  <a:schemeClr val="tx1"/>
                </a:solidFill>
              </a:rPr>
              <a:t>(p9~)</a:t>
            </a:r>
            <a:r>
              <a:rPr lang="ja-JP" altLang="en-US" sz="1600" dirty="0">
                <a:solidFill>
                  <a:schemeClr val="tx1"/>
                </a:solidFill>
              </a:rPr>
              <a:t>を参照して、変更する。</a:t>
            </a:r>
            <a:br>
              <a:rPr lang="en-US" altLang="ja-JP" sz="1600" dirty="0">
                <a:solidFill>
                  <a:schemeClr val="tx1"/>
                </a:solidFill>
              </a:rPr>
            </a:br>
            <a:r>
              <a:rPr lang="ja-JP" altLang="en-US" sz="1600" dirty="0">
                <a:solidFill>
                  <a:schemeClr val="tx1"/>
                </a:solidFill>
              </a:rPr>
              <a:t> ⑥ ►「実行」を押して、インストールを開始する。 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74C65C-AE63-DBD0-62B1-F93DC34F8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6" r="16074" b="8581"/>
          <a:stretch/>
        </p:blipFill>
        <p:spPr>
          <a:xfrm>
            <a:off x="2388313" y="2043340"/>
            <a:ext cx="363794" cy="390008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35F4687-CDF1-5CA5-14B7-13DC8DC45574}"/>
              </a:ext>
            </a:extLst>
          </p:cNvPr>
          <p:cNvGrpSpPr/>
          <p:nvPr/>
        </p:nvGrpSpPr>
        <p:grpSpPr>
          <a:xfrm>
            <a:off x="8392049" y="1308196"/>
            <a:ext cx="5181600" cy="5171262"/>
            <a:chOff x="8396810" y="1444825"/>
            <a:chExt cx="5181600" cy="5171262"/>
          </a:xfrm>
        </p:grpSpPr>
        <p:pic>
          <p:nvPicPr>
            <p:cNvPr id="5" name="図 4" descr="グラフィカル ユーザー インターフェイス, テキスト, アプリケーション&#10;&#10;自動的に生成された説明">
              <a:extLst>
                <a:ext uri="{FF2B5EF4-FFF2-40B4-BE49-F238E27FC236}">
                  <a16:creationId xmlns:a16="http://schemas.microsoft.com/office/drawing/2014/main" id="{3826AF1C-9DB9-2BE5-F19F-380FBD63E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0" r="31506" b="24861"/>
            <a:stretch/>
          </p:blipFill>
          <p:spPr>
            <a:xfrm>
              <a:off x="8396810" y="1463062"/>
              <a:ext cx="5181600" cy="5153025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88077B5-9847-802C-AF9F-B6F5D2D7DAF4}"/>
                </a:ext>
              </a:extLst>
            </p:cNvPr>
            <p:cNvSpPr/>
            <p:nvPr/>
          </p:nvSpPr>
          <p:spPr>
            <a:xfrm>
              <a:off x="9939249" y="1444825"/>
              <a:ext cx="471055" cy="390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dirty="0">
                  <a:solidFill>
                    <a:srgbClr val="FF0000"/>
                  </a:solidFill>
                </a:rPr>
                <a:t>④</a:t>
              </a:r>
              <a:endParaRPr kumimoji="1" lang="en-US" altLang="ja-JP" dirty="0">
                <a:solidFill>
                  <a:srgbClr val="FF0000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89BF0EB-2995-43AD-134E-3F2D8CCB596F}"/>
                </a:ext>
              </a:extLst>
            </p:cNvPr>
            <p:cNvSpPr/>
            <p:nvPr/>
          </p:nvSpPr>
          <p:spPr>
            <a:xfrm>
              <a:off x="8396810" y="1551720"/>
              <a:ext cx="471055" cy="3900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dirty="0">
                  <a:solidFill>
                    <a:srgbClr val="FF0000"/>
                  </a:solidFill>
                </a:rPr>
                <a:t>⑥</a:t>
              </a:r>
              <a:endParaRPr kumimoji="1" lang="en-US" altLang="ja-JP" dirty="0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AEACC0F-C273-BFDD-57B7-7920C7AA3980}"/>
                </a:ext>
              </a:extLst>
            </p:cNvPr>
            <p:cNvSpPr/>
            <p:nvPr/>
          </p:nvSpPr>
          <p:spPr>
            <a:xfrm>
              <a:off x="10501745" y="1463062"/>
              <a:ext cx="1528759" cy="2687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9E561D2-5D0C-B2C2-1354-021782268607}"/>
                </a:ext>
              </a:extLst>
            </p:cNvPr>
            <p:cNvSpPr/>
            <p:nvPr/>
          </p:nvSpPr>
          <p:spPr>
            <a:xfrm>
              <a:off x="10072254" y="2623618"/>
              <a:ext cx="2466110" cy="2687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FA259C8-3079-7F7E-ADBA-0A93EDD53863}"/>
              </a:ext>
            </a:extLst>
          </p:cNvPr>
          <p:cNvGrpSpPr/>
          <p:nvPr/>
        </p:nvGrpSpPr>
        <p:grpSpPr>
          <a:xfrm>
            <a:off x="1536346" y="2997509"/>
            <a:ext cx="3702663" cy="972596"/>
            <a:chOff x="1679221" y="3235928"/>
            <a:chExt cx="3702663" cy="972596"/>
          </a:xfrm>
        </p:grpSpPr>
        <p:pic>
          <p:nvPicPr>
            <p:cNvPr id="11" name="図 10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09F8ECA9-D8D8-5C09-AD58-434404F7D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17"/>
            <a:stretch/>
          </p:blipFill>
          <p:spPr>
            <a:xfrm>
              <a:off x="1679221" y="3235929"/>
              <a:ext cx="3564292" cy="972595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F4E4E430-B6DC-1E12-3680-BD03D97F6429}"/>
                </a:ext>
              </a:extLst>
            </p:cNvPr>
            <p:cNvSpPr/>
            <p:nvPr/>
          </p:nvSpPr>
          <p:spPr>
            <a:xfrm>
              <a:off x="3853125" y="3235928"/>
              <a:ext cx="1528759" cy="2687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63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　環境構築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A92704-1583-082D-39F0-F9E488BD2BE1}"/>
              </a:ext>
            </a:extLst>
          </p:cNvPr>
          <p:cNvSpPr txBox="1"/>
          <p:nvPr/>
        </p:nvSpPr>
        <p:spPr>
          <a:xfrm>
            <a:off x="464126" y="2419608"/>
            <a:ext cx="108896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ja-JP" altLang="en-US" sz="1800" dirty="0">
                <a:solidFill>
                  <a:schemeClr val="tx1"/>
                </a:solidFill>
              </a:rPr>
              <a:t>⑦インストールが終わると「</a:t>
            </a:r>
            <a:r>
              <a:rPr lang="en-US" altLang="ja-JP" sz="1800" dirty="0">
                <a:solidFill>
                  <a:schemeClr val="tx1"/>
                </a:solidFill>
              </a:rPr>
              <a:t>Build Success</a:t>
            </a:r>
            <a:r>
              <a:rPr lang="ja-JP" altLang="en-US" sz="1800" dirty="0">
                <a:solidFill>
                  <a:schemeClr val="tx1"/>
                </a:solidFill>
              </a:rPr>
              <a:t>」とメッセージが出る。</a:t>
            </a:r>
            <a:br>
              <a:rPr lang="ja-JP" altLang="en-US" sz="1800" dirty="0">
                <a:solidFill>
                  <a:schemeClr val="tx1"/>
                </a:solidFill>
              </a:rPr>
            </a:br>
            <a:r>
              <a:rPr lang="ja-JP" altLang="en-US" sz="1800" dirty="0">
                <a:solidFill>
                  <a:schemeClr val="tx1"/>
                </a:solidFill>
              </a:rPr>
              <a:t>⑧</a:t>
            </a:r>
            <a:r>
              <a:rPr lang="en-US" altLang="ja-JP" sz="1800" dirty="0">
                <a:solidFill>
                  <a:schemeClr val="tx1"/>
                </a:solidFill>
              </a:rPr>
              <a:t>iPhone</a:t>
            </a:r>
            <a:r>
              <a:rPr lang="ja-JP" altLang="en-US" sz="1800" dirty="0">
                <a:solidFill>
                  <a:schemeClr val="tx1"/>
                </a:solidFill>
              </a:rPr>
              <a:t>側にアプリのインストール動作が起こり、アプリが起動することを確認する。</a:t>
            </a:r>
          </a:p>
          <a:p>
            <a:pPr rtl="0"/>
            <a:r>
              <a:rPr lang="ja-JP" altLang="en-US" sz="1800" dirty="0">
                <a:solidFill>
                  <a:schemeClr val="tx1"/>
                </a:solidFill>
              </a:rPr>
              <a:t>⑨実行時に►の横に■</a:t>
            </a:r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停止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  <a:r>
              <a:rPr lang="ja-JP" altLang="en-US" sz="1800" dirty="0">
                <a:solidFill>
                  <a:schemeClr val="tx1"/>
                </a:solidFill>
              </a:rPr>
              <a:t>が出るが、インストールが終わると消える。</a:t>
            </a:r>
          </a:p>
          <a:p>
            <a:pPr rtl="0"/>
            <a:r>
              <a:rPr lang="ja-JP" altLang="en-US" sz="1800" dirty="0">
                <a:solidFill>
                  <a:schemeClr val="tx1"/>
                </a:solidFill>
              </a:rPr>
              <a:t>⑩アプリをたち下げて、</a:t>
            </a:r>
            <a:r>
              <a:rPr lang="en-US" altLang="ja-JP" sz="1800" dirty="0">
                <a:solidFill>
                  <a:schemeClr val="tx1"/>
                </a:solidFill>
              </a:rPr>
              <a:t>iPhone</a:t>
            </a:r>
            <a:r>
              <a:rPr lang="ja-JP" altLang="en-US" sz="1800" dirty="0">
                <a:solidFill>
                  <a:schemeClr val="tx1"/>
                </a:solidFill>
              </a:rPr>
              <a:t>からコードを抜いて</a:t>
            </a:r>
            <a:r>
              <a:rPr lang="en-US" altLang="ja-JP" sz="1800" dirty="0">
                <a:solidFill>
                  <a:schemeClr val="tx1"/>
                </a:solidFill>
              </a:rPr>
              <a:t>Mac</a:t>
            </a:r>
            <a:r>
              <a:rPr lang="ja-JP" altLang="en-US" sz="1800" dirty="0">
                <a:solidFill>
                  <a:schemeClr val="tx1"/>
                </a:solidFill>
              </a:rPr>
              <a:t>との接続を切る。</a:t>
            </a:r>
            <a:br>
              <a:rPr lang="ja-JP" altLang="en-US" sz="1800" dirty="0">
                <a:solidFill>
                  <a:schemeClr val="tx1"/>
                </a:solidFill>
              </a:rPr>
            </a:br>
            <a:r>
              <a:rPr lang="ja-JP" altLang="en-US" sz="1800" dirty="0">
                <a:solidFill>
                  <a:schemeClr val="tx1"/>
                </a:solidFill>
              </a:rPr>
              <a:t>⑪インストールしたアプリを立ち上げて、起動することを確認する。</a:t>
            </a:r>
          </a:p>
          <a:p>
            <a:pPr rtl="0"/>
            <a:r>
              <a:rPr lang="ja-JP" altLang="en-US" sz="1800" dirty="0">
                <a:solidFill>
                  <a:schemeClr val="tx1"/>
                </a:solidFill>
              </a:rPr>
              <a:t> </a:t>
            </a:r>
          </a:p>
          <a:p>
            <a:pPr rtl="0"/>
            <a:r>
              <a:rPr lang="ja-JP" altLang="en-US" sz="1800" dirty="0">
                <a:solidFill>
                  <a:schemeClr val="tx1"/>
                </a:solidFill>
              </a:rPr>
              <a:t>アプリが起動したら、完了。リリースモードからデバッグモードに戻す。</a:t>
            </a:r>
            <a:br>
              <a:rPr lang="ja-JP" altLang="en-US" sz="1800" dirty="0">
                <a:solidFill>
                  <a:schemeClr val="tx1"/>
                </a:solidFill>
              </a:rPr>
            </a:br>
            <a:r>
              <a:rPr lang="ja-JP" altLang="en-US" sz="1800" dirty="0">
                <a:solidFill>
                  <a:schemeClr val="tx1"/>
                </a:solidFill>
              </a:rPr>
              <a:t>うまく立ち上がらない場合、リリースモードになっているか確認して、再度►「実行」を押して、インストールする。</a:t>
            </a: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FC27616A-3147-16BD-A8F7-70604C7687D8}"/>
              </a:ext>
            </a:extLst>
          </p:cNvPr>
          <p:cNvSpPr txBox="1">
            <a:spLocks/>
          </p:cNvSpPr>
          <p:nvPr/>
        </p:nvSpPr>
        <p:spPr>
          <a:xfrm>
            <a:off x="651162" y="143712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/>
              <a:t>iPhone</a:t>
            </a:r>
            <a:r>
              <a:rPr lang="ja-JP" altLang="en-US" sz="1800" dirty="0"/>
              <a:t>に作成中アプリインストール方法。　その</a:t>
            </a:r>
            <a:r>
              <a:rPr lang="en-US" altLang="ja-JP" sz="1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92434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　環境構築</a:t>
            </a:r>
          </a:p>
        </p:txBody>
      </p:sp>
    </p:spTree>
    <p:extLst>
      <p:ext uri="{BB962C8B-B14F-4D97-AF65-F5344CB8AC3E}">
        <p14:creationId xmlns:p14="http://schemas.microsoft.com/office/powerpoint/2010/main" val="4456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　環境構築</a:t>
            </a:r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6A1FBB7E-96AA-EFAE-5F16-D873D6A12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56992"/>
            <a:ext cx="10515599" cy="61468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 err="1"/>
              <a:t>xcode</a:t>
            </a:r>
            <a:endParaRPr lang="en-US" altLang="ja-JP" sz="18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CD34DF-E1A7-8184-E35F-4AF7E37E8D90}"/>
              </a:ext>
            </a:extLst>
          </p:cNvPr>
          <p:cNvSpPr/>
          <p:nvPr/>
        </p:nvSpPr>
        <p:spPr>
          <a:xfrm>
            <a:off x="434108" y="1994477"/>
            <a:ext cx="4719782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Mac</a:t>
            </a:r>
            <a:r>
              <a:rPr lang="ja-JP" altLang="en-US" sz="1600" b="1" dirty="0">
                <a:solidFill>
                  <a:schemeClr val="tx1"/>
                </a:solidFill>
              </a:rPr>
              <a:t>本体のバージョンを上げないように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DF690AB-42FA-D924-84F0-F4FD63C3FEE0}"/>
              </a:ext>
            </a:extLst>
          </p:cNvPr>
          <p:cNvSpPr/>
          <p:nvPr/>
        </p:nvSpPr>
        <p:spPr>
          <a:xfrm>
            <a:off x="452581" y="2576367"/>
            <a:ext cx="8876146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tx1"/>
                </a:solidFill>
              </a:rPr>
              <a:t>Xcode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をインストールする際にバージョンを上げなければいけないときは、確認する。</a:t>
            </a:r>
            <a:endParaRPr kumimoji="1" lang="en-US" altLang="ja-JP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platform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0DA286-395B-6EC8-BC44-54FF85CB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42" y="1971675"/>
            <a:ext cx="8731045" cy="41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00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　環境構築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CD34DF-E1A7-8184-E35F-4AF7E37E8D90}"/>
              </a:ext>
            </a:extLst>
          </p:cNvPr>
          <p:cNvSpPr/>
          <p:nvPr/>
        </p:nvSpPr>
        <p:spPr>
          <a:xfrm>
            <a:off x="434108" y="1994477"/>
            <a:ext cx="4719782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Mac</a:t>
            </a:r>
            <a:r>
              <a:rPr lang="ja-JP" altLang="en-US" sz="1600" b="1" dirty="0">
                <a:solidFill>
                  <a:schemeClr val="tx1"/>
                </a:solidFill>
              </a:rPr>
              <a:t>本体のバージョンを上げないように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DF690AB-42FA-D924-84F0-F4FD63C3FEE0}"/>
              </a:ext>
            </a:extLst>
          </p:cNvPr>
          <p:cNvSpPr/>
          <p:nvPr/>
        </p:nvSpPr>
        <p:spPr>
          <a:xfrm>
            <a:off x="452581" y="2576367"/>
            <a:ext cx="8876146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tx1"/>
                </a:solidFill>
              </a:rPr>
              <a:t>Xcode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をインストールする際にバージョンを上げなければいけないときは、確認する。</a:t>
            </a:r>
            <a:endParaRPr kumimoji="1" lang="en-US" altLang="ja-JP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platform</a:t>
            </a:r>
          </a:p>
        </p:txBody>
      </p:sp>
      <p:pic>
        <p:nvPicPr>
          <p:cNvPr id="1026" name="Picture 2" descr="Bundle Identifier">
            <a:extLst>
              <a:ext uri="{FF2B5EF4-FFF2-40B4-BE49-F238E27FC236}">
                <a16:creationId xmlns:a16="http://schemas.microsoft.com/office/drawing/2014/main" id="{F207930A-B583-F3E4-31B1-CA607567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7" y="1211488"/>
            <a:ext cx="12192000" cy="551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62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Mac</a:t>
            </a:r>
            <a:r>
              <a:rPr lang="ja-JP" altLang="en-US" sz="5000" b="1" dirty="0">
                <a:solidFill>
                  <a:schemeClr val="bg1"/>
                </a:solidFill>
              </a:rPr>
              <a:t>の</a:t>
            </a:r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アプリ　環境構築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CD34DF-E1A7-8184-E35F-4AF7E37E8D90}"/>
              </a:ext>
            </a:extLst>
          </p:cNvPr>
          <p:cNvSpPr/>
          <p:nvPr/>
        </p:nvSpPr>
        <p:spPr>
          <a:xfrm>
            <a:off x="434108" y="1994477"/>
            <a:ext cx="4719782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Mac</a:t>
            </a:r>
            <a:r>
              <a:rPr lang="ja-JP" altLang="en-US" sz="1600" b="1" dirty="0">
                <a:solidFill>
                  <a:schemeClr val="tx1"/>
                </a:solidFill>
              </a:rPr>
              <a:t>本体のバージョンを上げないように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DF690AB-42FA-D924-84F0-F4FD63C3FEE0}"/>
              </a:ext>
            </a:extLst>
          </p:cNvPr>
          <p:cNvSpPr/>
          <p:nvPr/>
        </p:nvSpPr>
        <p:spPr>
          <a:xfrm>
            <a:off x="452581" y="2576367"/>
            <a:ext cx="8876146" cy="35237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tx1"/>
                </a:solidFill>
              </a:rPr>
              <a:t>Xcode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をインストールする際にバージョンを上げなければいけないときは、確認する。</a:t>
            </a:r>
            <a:endParaRPr kumimoji="1" lang="en-US" altLang="ja-JP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platform</a:t>
            </a:r>
          </a:p>
        </p:txBody>
      </p:sp>
      <p:pic>
        <p:nvPicPr>
          <p:cNvPr id="2050" name="Picture 2" descr="Xcode error gone">
            <a:extLst>
              <a:ext uri="{FF2B5EF4-FFF2-40B4-BE49-F238E27FC236}">
                <a16:creationId xmlns:a16="http://schemas.microsoft.com/office/drawing/2014/main" id="{78BC67EB-4633-D7BF-6A75-F99642F1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8" y="1223778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80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6A1FBB7E-96AA-EFAE-5F16-D873D6A12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56992"/>
            <a:ext cx="10515599" cy="61468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 err="1"/>
              <a:t>AndroidStudio</a:t>
            </a:r>
            <a:r>
              <a:rPr lang="ja-JP" altLang="en-US" sz="1800" dirty="0"/>
              <a:t>、</a:t>
            </a:r>
            <a:r>
              <a:rPr lang="en-US" altLang="ja-JP" sz="1800" dirty="0"/>
              <a:t>Xcode</a:t>
            </a:r>
            <a:r>
              <a:rPr lang="ja-JP" altLang="en-US" sz="1800" dirty="0"/>
              <a:t>の環境構築。</a:t>
            </a:r>
            <a:endParaRPr lang="en-US" altLang="ja-JP" sz="18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E91EB50-53C7-1F7C-0751-BB60CC604FE3}"/>
              </a:ext>
            </a:extLst>
          </p:cNvPr>
          <p:cNvSpPr/>
          <p:nvPr/>
        </p:nvSpPr>
        <p:spPr>
          <a:xfrm>
            <a:off x="442749" y="3429000"/>
            <a:ext cx="10911049" cy="2556387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>
                <a:solidFill>
                  <a:schemeClr val="tx1"/>
                </a:solidFill>
              </a:rPr>
              <a:t>ドキュメント、環境構築サイト参考にして、構築する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b="1" dirty="0">
              <a:solidFill>
                <a:schemeClr val="tx1"/>
              </a:solidFill>
            </a:endParaRPr>
          </a:p>
          <a:p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◆公式ドキュメント</a:t>
            </a:r>
            <a:br>
              <a:rPr lang="en-US" altLang="ja-JP" sz="1600" b="1" dirty="0">
                <a:solidFill>
                  <a:schemeClr val="tx1"/>
                </a:solidFill>
              </a:rPr>
            </a:br>
            <a:r>
              <a:rPr lang="en-US" altLang="ja-JP" sz="1600" dirty="0">
                <a:hlinkClick r:id="rId2"/>
              </a:rPr>
              <a:t>Start building Flutter iOS apps on macOS | Flutter</a:t>
            </a:r>
            <a:br>
              <a:rPr lang="en-US" altLang="ja-JP" sz="1600" dirty="0"/>
            </a:br>
            <a:endParaRPr lang="en-US" altLang="ja-JP" sz="1600" dirty="0"/>
          </a:p>
          <a:p>
            <a:r>
              <a:rPr lang="ja-JP" altLang="en-US" sz="1600" b="1" dirty="0">
                <a:solidFill>
                  <a:schemeClr val="tx1"/>
                </a:solidFill>
              </a:rPr>
              <a:t>◆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環境構築紹介サイト</a:t>
            </a:r>
            <a:endParaRPr kumimoji="1" lang="en-US" altLang="ja-JP" sz="1600" b="1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hlinkClick r:id="rId3"/>
              </a:rPr>
              <a:t>Flutter</a:t>
            </a:r>
            <a:r>
              <a:rPr lang="ja-JP" altLang="en-US" sz="1600" dirty="0">
                <a:hlinkClick r:id="rId3"/>
              </a:rPr>
              <a:t>入門 </a:t>
            </a:r>
            <a:r>
              <a:rPr lang="en-US" altLang="ja-JP" sz="1600" dirty="0">
                <a:hlinkClick r:id="rId3"/>
              </a:rPr>
              <a:t>~ </a:t>
            </a:r>
            <a:r>
              <a:rPr lang="ja-JP" altLang="en-US" sz="1600" dirty="0">
                <a:hlinkClick r:id="rId3"/>
              </a:rPr>
              <a:t>環境構築から初心者向け学習方法まで </a:t>
            </a:r>
            <a:r>
              <a:rPr lang="en-US" altLang="ja-JP" sz="1600" dirty="0">
                <a:hlinkClick r:id="rId3"/>
              </a:rPr>
              <a:t>~ 【</a:t>
            </a:r>
            <a:r>
              <a:rPr lang="ja-JP" altLang="en-US" sz="1600" dirty="0">
                <a:hlinkClick r:id="rId3"/>
              </a:rPr>
              <a:t>動画付き</a:t>
            </a:r>
            <a:r>
              <a:rPr lang="en-US" altLang="ja-JP" sz="1600" dirty="0">
                <a:hlinkClick r:id="rId3"/>
              </a:rPr>
              <a:t>】 - </a:t>
            </a:r>
            <a:r>
              <a:rPr lang="ja-JP" altLang="en-US" sz="1600" dirty="0">
                <a:hlinkClick r:id="rId3"/>
              </a:rPr>
              <a:t>週刊</a:t>
            </a:r>
            <a:r>
              <a:rPr lang="en-US" altLang="ja-JP" sz="1600" dirty="0">
                <a:hlinkClick r:id="rId3"/>
              </a:rPr>
              <a:t>Flutter</a:t>
            </a:r>
            <a:r>
              <a:rPr lang="ja-JP" altLang="en-US" sz="1600" dirty="0">
                <a:hlinkClick r:id="rId3"/>
              </a:rPr>
              <a:t>大学 </a:t>
            </a:r>
            <a:r>
              <a:rPr lang="en-US" altLang="ja-JP" sz="1600" dirty="0">
                <a:hlinkClick r:id="rId3"/>
              </a:rPr>
              <a:t>(flutteruniv.com)</a:t>
            </a:r>
            <a:endParaRPr lang="en-US" altLang="ja-JP" sz="1600" dirty="0"/>
          </a:p>
          <a:p>
            <a:br>
              <a:rPr lang="en-US" altLang="ja-JP" sz="1600" b="1" dirty="0">
                <a:solidFill>
                  <a:schemeClr val="tx1"/>
                </a:solidFill>
              </a:rPr>
            </a:br>
            <a:r>
              <a:rPr lang="ja-JP" altLang="en-US" sz="1600" dirty="0">
                <a:hlinkClick r:id="rId4"/>
              </a:rPr>
              <a:t>環境構築</a:t>
            </a:r>
            <a:r>
              <a:rPr lang="en-US" altLang="ja-JP" sz="1600" dirty="0">
                <a:hlinkClick r:id="rId4"/>
              </a:rPr>
              <a:t>(Mac</a:t>
            </a:r>
            <a:r>
              <a:rPr lang="ja-JP" altLang="en-US" sz="1600" dirty="0">
                <a:hlinkClick r:id="rId4"/>
              </a:rPr>
              <a:t>編</a:t>
            </a:r>
            <a:r>
              <a:rPr lang="en-US" altLang="ja-JP" sz="1600" dirty="0">
                <a:hlinkClick r:id="rId4"/>
              </a:rPr>
              <a:t>)</a:t>
            </a:r>
            <a:r>
              <a:rPr lang="ja-JP" altLang="en-US" sz="1600" dirty="0">
                <a:hlinkClick r:id="rId4"/>
              </a:rPr>
              <a:t>｜いちから始める</a:t>
            </a:r>
            <a:r>
              <a:rPr lang="en-US" altLang="ja-JP" sz="1600" dirty="0">
                <a:hlinkClick r:id="rId4"/>
              </a:rPr>
              <a:t>Flutter</a:t>
            </a:r>
            <a:r>
              <a:rPr lang="ja-JP" altLang="en-US" sz="1600" dirty="0">
                <a:hlinkClick r:id="rId4"/>
              </a:rPr>
              <a:t>モバイルアプリ開発 </a:t>
            </a:r>
            <a:r>
              <a:rPr lang="en-US" altLang="ja-JP" sz="1600" dirty="0">
                <a:hlinkClick r:id="rId4"/>
              </a:rPr>
              <a:t>(</a:t>
            </a:r>
            <a:r>
              <a:rPr lang="en-US" altLang="ja-JP" sz="1600" dirty="0" err="1">
                <a:hlinkClick r:id="rId4"/>
              </a:rPr>
              <a:t>zenn.dev</a:t>
            </a:r>
            <a:r>
              <a:rPr lang="en-US" altLang="ja-JP" sz="1600" dirty="0">
                <a:hlinkClick r:id="rId4"/>
              </a:rPr>
              <a:t>)</a:t>
            </a:r>
            <a:r>
              <a:rPr lang="en-US" altLang="ja-JP" sz="1600" b="1" dirty="0">
                <a:solidFill>
                  <a:schemeClr val="tx1"/>
                </a:solidFill>
              </a:rPr>
              <a:t>   </a:t>
            </a:r>
            <a:r>
              <a:rPr lang="ja-JP" altLang="en-US" sz="1600" dirty="0">
                <a:solidFill>
                  <a:schemeClr val="tx1"/>
                </a:solidFill>
              </a:rPr>
              <a:t>など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2FA310-695D-1D40-B9BA-E73E84759138}"/>
              </a:ext>
            </a:extLst>
          </p:cNvPr>
          <p:cNvSpPr/>
          <p:nvPr/>
        </p:nvSpPr>
        <p:spPr>
          <a:xfrm>
            <a:off x="764308" y="1971675"/>
            <a:ext cx="10114936" cy="1219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800" b="1" dirty="0">
                <a:solidFill>
                  <a:schemeClr val="tx1"/>
                </a:solidFill>
              </a:rPr>
              <a:t>Mac</a:t>
            </a:r>
            <a:r>
              <a:rPr kumimoji="1" lang="ja-JP" altLang="en-US" sz="1800" b="1" dirty="0">
                <a:solidFill>
                  <a:schemeClr val="tx1"/>
                </a:solidFill>
              </a:rPr>
              <a:t>本体のバージョンはなるべく上げない。</a:t>
            </a:r>
            <a:endParaRPr kumimoji="1" lang="en-US" altLang="ja-JP" sz="1800" b="1" dirty="0">
              <a:solidFill>
                <a:schemeClr val="tx1"/>
              </a:solidFill>
            </a:endParaRPr>
          </a:p>
          <a:p>
            <a:br>
              <a:rPr kumimoji="1" lang="en-US" altLang="ja-JP" sz="1800" b="1" dirty="0">
                <a:solidFill>
                  <a:schemeClr val="tx1"/>
                </a:solidFill>
              </a:rPr>
            </a:br>
            <a:r>
              <a:rPr kumimoji="1" lang="en-US" altLang="ja-JP" sz="1800" b="1" dirty="0">
                <a:solidFill>
                  <a:schemeClr val="tx1"/>
                </a:solidFill>
              </a:rPr>
              <a:t>Xcode</a:t>
            </a:r>
            <a:r>
              <a:rPr kumimoji="1" lang="ja-JP" altLang="en-US" sz="1800" b="1" dirty="0">
                <a:solidFill>
                  <a:schemeClr val="tx1"/>
                </a:solidFill>
              </a:rPr>
              <a:t>をインストールする際にバージョンを上げなければいけないとき上司に相談。</a:t>
            </a:r>
          </a:p>
        </p:txBody>
      </p:sp>
    </p:spTree>
    <p:extLst>
      <p:ext uri="{BB962C8B-B14F-4D97-AF65-F5344CB8AC3E}">
        <p14:creationId xmlns:p14="http://schemas.microsoft.com/office/powerpoint/2010/main" val="61404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E5A6E3-8493-369A-AD8A-CFC41C05B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56992"/>
            <a:ext cx="10515599" cy="61468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 err="1"/>
              <a:t>AndroidStudio</a:t>
            </a:r>
            <a:r>
              <a:rPr lang="ja-JP" altLang="en-US" sz="1800" dirty="0"/>
              <a:t>、</a:t>
            </a:r>
            <a:r>
              <a:rPr lang="en-US" altLang="ja-JP" sz="1800" dirty="0"/>
              <a:t>Xcode</a:t>
            </a:r>
            <a:r>
              <a:rPr lang="ja-JP" altLang="en-US" sz="1800" dirty="0"/>
              <a:t>の環境構築。</a:t>
            </a:r>
            <a:endParaRPr lang="en-US" altLang="ja-JP" sz="1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021C414-D708-F956-EC54-C5781B65D29E}"/>
              </a:ext>
            </a:extLst>
          </p:cNvPr>
          <p:cNvSpPr/>
          <p:nvPr/>
        </p:nvSpPr>
        <p:spPr>
          <a:xfrm>
            <a:off x="442749" y="2329939"/>
            <a:ext cx="10911049" cy="2556387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 dirty="0">
                <a:solidFill>
                  <a:schemeClr val="tx1"/>
                </a:solidFill>
              </a:rPr>
              <a:t>◆</a:t>
            </a:r>
            <a:r>
              <a:rPr lang="en-US" altLang="ja-JP" sz="1600" b="1" dirty="0">
                <a:solidFill>
                  <a:schemeClr val="tx1"/>
                </a:solidFill>
              </a:rPr>
              <a:t>Xcode</a:t>
            </a:r>
            <a:r>
              <a:rPr lang="ja-JP" altLang="en-US" sz="1600" b="1" dirty="0">
                <a:solidFill>
                  <a:schemeClr val="tx1"/>
                </a:solidFill>
              </a:rPr>
              <a:t>について、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solidFill>
                  <a:schemeClr val="tx1"/>
                </a:solidFill>
              </a:rPr>
              <a:t>Xcode</a:t>
            </a:r>
            <a:r>
              <a:rPr lang="ja-JP" altLang="en-US" sz="1600" dirty="0">
                <a:solidFill>
                  <a:schemeClr val="tx1"/>
                </a:solidFill>
              </a:rPr>
              <a:t>の使用時、</a:t>
            </a:r>
            <a:r>
              <a:rPr lang="en-US" altLang="ja-JP" sz="1600" dirty="0" err="1">
                <a:solidFill>
                  <a:schemeClr val="tx1"/>
                </a:solidFill>
              </a:rPr>
              <a:t>CocoaPods</a:t>
            </a:r>
            <a:r>
              <a:rPr lang="ja-JP" altLang="en-US" sz="1600" dirty="0">
                <a:solidFill>
                  <a:schemeClr val="tx1"/>
                </a:solidFill>
              </a:rPr>
              <a:t>のインストールが必要。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 err="1">
                <a:solidFill>
                  <a:schemeClr val="tx1"/>
                </a:solidFill>
              </a:rPr>
              <a:t>CocoaPods</a:t>
            </a:r>
            <a:r>
              <a:rPr lang="ja-JP" altLang="en-US" sz="1600" dirty="0">
                <a:solidFill>
                  <a:schemeClr val="tx1"/>
                </a:solidFill>
              </a:rPr>
              <a:t>をインストールするには、</a:t>
            </a:r>
            <a:r>
              <a:rPr lang="en-US" altLang="ja-JP" sz="1600" dirty="0">
                <a:solidFill>
                  <a:schemeClr val="tx1"/>
                </a:solidFill>
              </a:rPr>
              <a:t>ruby</a:t>
            </a:r>
            <a:r>
              <a:rPr lang="ja-JP" altLang="en-US" sz="1600" dirty="0">
                <a:solidFill>
                  <a:schemeClr val="tx1"/>
                </a:solidFill>
              </a:rPr>
              <a:t>の最新バージョンが必要。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・</a:t>
            </a:r>
            <a:r>
              <a:rPr lang="en-US" altLang="ja-JP" sz="1600" dirty="0">
                <a:solidFill>
                  <a:schemeClr val="tx1"/>
                </a:solidFill>
              </a:rPr>
              <a:t>Ruby</a:t>
            </a:r>
            <a:r>
              <a:rPr lang="ja-JP" altLang="en-US" sz="1600" dirty="0">
                <a:solidFill>
                  <a:schemeClr val="tx1"/>
                </a:solidFill>
              </a:rPr>
              <a:t>のインストール参考サイト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hlinkClick r:id="rId2"/>
              </a:rPr>
              <a:t>Mac</a:t>
            </a:r>
            <a:r>
              <a:rPr lang="ja-JP" altLang="en-US" sz="1600" dirty="0">
                <a:hlinkClick r:id="rId2"/>
              </a:rPr>
              <a:t>のターミナルで</a:t>
            </a:r>
            <a:r>
              <a:rPr lang="en-US" altLang="ja-JP" sz="1600" dirty="0">
                <a:hlinkClick r:id="rId2"/>
              </a:rPr>
              <a:t>Ruby</a:t>
            </a:r>
            <a:r>
              <a:rPr lang="ja-JP" altLang="en-US" sz="1600" dirty="0">
                <a:hlinkClick r:id="rId2"/>
              </a:rPr>
              <a:t>をバージョンアップする方法 </a:t>
            </a:r>
            <a:r>
              <a:rPr lang="en-US" altLang="ja-JP" sz="1600" dirty="0">
                <a:hlinkClick r:id="rId2"/>
              </a:rPr>
              <a:t>#Ruby - </a:t>
            </a:r>
            <a:r>
              <a:rPr lang="en-US" altLang="ja-JP" sz="1600" dirty="0" err="1">
                <a:hlinkClick r:id="rId2"/>
              </a:rPr>
              <a:t>Qiita</a:t>
            </a:r>
            <a:endParaRPr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13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DF690AB-42FA-D924-84F0-F4FD63C3FEE0}"/>
              </a:ext>
            </a:extLst>
          </p:cNvPr>
          <p:cNvSpPr/>
          <p:nvPr/>
        </p:nvSpPr>
        <p:spPr>
          <a:xfrm>
            <a:off x="1278490" y="1968910"/>
            <a:ext cx="8876146" cy="292018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>
                <a:solidFill>
                  <a:schemeClr val="tx1"/>
                </a:solidFill>
              </a:rPr>
              <a:t>Xcode</a:t>
            </a:r>
            <a:r>
              <a:rPr lang="ja-JP" altLang="en-US" sz="1600" dirty="0">
                <a:solidFill>
                  <a:schemeClr val="tx1"/>
                </a:solidFill>
              </a:rPr>
              <a:t>にて各設定を行い、ビルドできるようにする。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◆</a:t>
            </a:r>
            <a:r>
              <a:rPr lang="en-US" altLang="ja-JP" sz="1600" b="1" dirty="0">
                <a:solidFill>
                  <a:schemeClr val="tx1"/>
                </a:solidFill>
              </a:rPr>
              <a:t>Xcode</a:t>
            </a:r>
            <a:r>
              <a:rPr lang="ja-JP" altLang="en-US" sz="1600" b="1" dirty="0">
                <a:solidFill>
                  <a:schemeClr val="tx1"/>
                </a:solidFill>
              </a:rPr>
              <a:t>で作成アプリを実機に初回インストールする際、エラーが発生する。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下記リンク先を参考に解消を進める。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hlinkClick r:id="rId2"/>
              </a:rPr>
              <a:t>Flutter</a:t>
            </a:r>
            <a:r>
              <a:rPr lang="ja-JP" altLang="en-US" sz="1600" dirty="0">
                <a:hlinkClick r:id="rId2"/>
              </a:rPr>
              <a:t>　</a:t>
            </a:r>
            <a:r>
              <a:rPr lang="en-US" altLang="ja-JP" sz="1600" dirty="0">
                <a:hlinkClick r:id="rId2"/>
              </a:rPr>
              <a:t>iOS</a:t>
            </a:r>
            <a:r>
              <a:rPr lang="ja-JP" altLang="en-US" sz="1600" dirty="0">
                <a:hlinkClick r:id="rId2"/>
              </a:rPr>
              <a:t>実機接続でエラーになったときの対処法 </a:t>
            </a:r>
            <a:r>
              <a:rPr lang="en-US" altLang="ja-JP" sz="1600" dirty="0">
                <a:hlinkClick r:id="rId2"/>
              </a:rPr>
              <a:t>| </a:t>
            </a:r>
            <a:r>
              <a:rPr lang="en-US" altLang="ja-JP" sz="1600" dirty="0" err="1">
                <a:hlinkClick r:id="rId2"/>
              </a:rPr>
              <a:t>halzo</a:t>
            </a:r>
            <a:r>
              <a:rPr lang="en-US" altLang="ja-JP" sz="1600" dirty="0">
                <a:hlinkClick r:id="rId2"/>
              </a:rPr>
              <a:t> </a:t>
            </a:r>
            <a:r>
              <a:rPr lang="en-US" altLang="ja-JP" sz="1600" dirty="0" err="1">
                <a:hlinkClick r:id="rId2"/>
              </a:rPr>
              <a:t>appdev</a:t>
            </a:r>
            <a:r>
              <a:rPr lang="en-US" altLang="ja-JP" sz="1600" dirty="0">
                <a:hlinkClick r:id="rId2"/>
              </a:rPr>
              <a:t> blog (halzoblog.com)</a:t>
            </a:r>
            <a:endParaRPr lang="en-US" altLang="ja-JP" sz="1600" dirty="0"/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◆</a:t>
            </a:r>
            <a:r>
              <a:rPr lang="ja-JP" altLang="en-US" sz="1600" b="1" dirty="0">
                <a:solidFill>
                  <a:schemeClr val="tx1"/>
                </a:solidFill>
              </a:rPr>
              <a:t>他、実機操作についてつまずいた点を下記に挙げ、次ページ以降で解説する。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・プロジェクトファイルの</a:t>
            </a:r>
            <a:r>
              <a:rPr lang="en-US" altLang="ja-JP" sz="1600" b="1" dirty="0">
                <a:solidFill>
                  <a:schemeClr val="tx1"/>
                </a:solidFill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</a:rPr>
              <a:t>Podfile</a:t>
            </a:r>
            <a:r>
              <a:rPr lang="ja-JP" altLang="en-US" sz="1600" dirty="0">
                <a:solidFill>
                  <a:schemeClr val="tx1"/>
                </a:solidFill>
              </a:rPr>
              <a:t>ファイル</a:t>
            </a:r>
            <a:r>
              <a:rPr lang="en-US" altLang="ja-JP" sz="1600" dirty="0">
                <a:solidFill>
                  <a:schemeClr val="tx1"/>
                </a:solidFill>
              </a:rPr>
              <a:t> # </a:t>
            </a:r>
            <a:r>
              <a:rPr lang="en-US" altLang="ja-JP" sz="1600" dirty="0" err="1">
                <a:solidFill>
                  <a:schemeClr val="tx1"/>
                </a:solidFill>
              </a:rPr>
              <a:t>platform:ios</a:t>
            </a:r>
            <a:r>
              <a:rPr lang="en-US" altLang="ja-JP" sz="1600" dirty="0">
                <a:solidFill>
                  <a:schemeClr val="tx1"/>
                </a:solidFill>
              </a:rPr>
              <a:t>, ’12,0’</a:t>
            </a:r>
            <a:r>
              <a:rPr lang="ja-JP" altLang="en-US" sz="1600" dirty="0">
                <a:solidFill>
                  <a:schemeClr val="tx1"/>
                </a:solidFill>
              </a:rPr>
              <a:t>のコメントを解除する。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・</a:t>
            </a:r>
            <a:r>
              <a:rPr lang="en-US" altLang="ja-JP" sz="1600" dirty="0">
                <a:solidFill>
                  <a:schemeClr val="tx1"/>
                </a:solidFill>
              </a:rPr>
              <a:t>iOS</a:t>
            </a:r>
            <a:r>
              <a:rPr lang="ja-JP" altLang="en-US" sz="1600" dirty="0">
                <a:solidFill>
                  <a:schemeClr val="tx1"/>
                </a:solidFill>
              </a:rPr>
              <a:t>デバイス側でのデベロッパ信頼許可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・デバックモードを切り替える</a:t>
            </a:r>
            <a:endParaRPr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0F8EEC8A-111A-F76A-AAEA-EF4D9FF9E4BB}"/>
              </a:ext>
            </a:extLst>
          </p:cNvPr>
          <p:cNvSpPr txBox="1">
            <a:spLocks/>
          </p:cNvSpPr>
          <p:nvPr/>
        </p:nvSpPr>
        <p:spPr>
          <a:xfrm>
            <a:off x="838199" y="1482214"/>
            <a:ext cx="10515599" cy="61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/>
              <a:t>iOS</a:t>
            </a:r>
            <a:r>
              <a:rPr lang="ja-JP" altLang="en-US" sz="1800" dirty="0"/>
              <a:t>実機デバッグ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04942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6A1FBB7E-96AA-EFAE-5F16-D873D6A12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56992"/>
            <a:ext cx="10515599" cy="61468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/>
              <a:t>Mac</a:t>
            </a:r>
            <a:r>
              <a:rPr lang="ja-JP" altLang="en-US" sz="1800" dirty="0"/>
              <a:t>　</a:t>
            </a:r>
            <a:r>
              <a:rPr lang="en-US" altLang="ja-JP" sz="1800" dirty="0"/>
              <a:t>Xcode</a:t>
            </a:r>
            <a:r>
              <a:rPr lang="ja-JP" altLang="en-US" sz="1800" dirty="0"/>
              <a:t>でのアプリ起動　起動注意点　</a:t>
            </a:r>
            <a:endParaRPr lang="en-US" altLang="ja-JP" sz="18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838F886-DB11-3969-63FD-61682547CA91}"/>
              </a:ext>
            </a:extLst>
          </p:cNvPr>
          <p:cNvGrpSpPr/>
          <p:nvPr/>
        </p:nvGrpSpPr>
        <p:grpSpPr>
          <a:xfrm>
            <a:off x="1482634" y="3386200"/>
            <a:ext cx="7056732" cy="2331922"/>
            <a:chOff x="1492466" y="2852853"/>
            <a:chExt cx="7056732" cy="2331922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54F26D72-F574-6653-07F6-C67F9007A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2466" y="2852853"/>
              <a:ext cx="7056732" cy="2331922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5EEA2BD-9D3D-5D62-93A0-A56789E4BA73}"/>
                </a:ext>
              </a:extLst>
            </p:cNvPr>
            <p:cNvSpPr/>
            <p:nvPr/>
          </p:nvSpPr>
          <p:spPr>
            <a:xfrm>
              <a:off x="1865744" y="3338509"/>
              <a:ext cx="90875" cy="2109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吹き出し: 四角形 13">
              <a:extLst>
                <a:ext uri="{FF2B5EF4-FFF2-40B4-BE49-F238E27FC236}">
                  <a16:creationId xmlns:a16="http://schemas.microsoft.com/office/drawing/2014/main" id="{216F4E75-4B4F-DD89-4F7F-33744231BE87}"/>
                </a:ext>
              </a:extLst>
            </p:cNvPr>
            <p:cNvSpPr/>
            <p:nvPr/>
          </p:nvSpPr>
          <p:spPr>
            <a:xfrm>
              <a:off x="2487612" y="3787904"/>
              <a:ext cx="4160982" cy="461819"/>
            </a:xfrm>
            <a:prstGeom prst="wedgeRectCallout">
              <a:avLst>
                <a:gd name="adj1" fmla="val -63826"/>
                <a:gd name="adj2" fmla="val -10549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platform:ios</a:t>
              </a:r>
              <a:r>
                <a:rPr kumimoji="1" lang="en-US" altLang="ja-JP" dirty="0"/>
                <a:t>,’’</a:t>
              </a:r>
              <a:r>
                <a:rPr kumimoji="1" lang="ja-JP" altLang="en-US" dirty="0"/>
                <a:t>の前は半角スペース</a:t>
              </a:r>
            </a:p>
          </p:txBody>
        </p:sp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E260A4-852D-0104-EB89-CBAAE3EEE6DA}"/>
              </a:ext>
            </a:extLst>
          </p:cNvPr>
          <p:cNvSpPr/>
          <p:nvPr/>
        </p:nvSpPr>
        <p:spPr>
          <a:xfrm>
            <a:off x="1100452" y="1823521"/>
            <a:ext cx="8466335" cy="134498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 dirty="0">
                <a:solidFill>
                  <a:schemeClr val="tx1"/>
                </a:solidFill>
              </a:rPr>
              <a:t>・実機デバイスにて、デバッグする際、</a:t>
            </a:r>
            <a:r>
              <a:rPr lang="en-US" altLang="ja-JP" sz="1600" b="1" dirty="0" err="1">
                <a:solidFill>
                  <a:schemeClr val="tx1"/>
                </a:solidFill>
              </a:rPr>
              <a:t>Podfile</a:t>
            </a:r>
            <a:r>
              <a:rPr lang="ja-JP" altLang="en-US" sz="1600" b="1" dirty="0">
                <a:solidFill>
                  <a:schemeClr val="tx1"/>
                </a:solidFill>
              </a:rPr>
              <a:t>ディレクトリ内の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en-US" altLang="ja-JP" sz="1600" b="1" dirty="0">
                <a:solidFill>
                  <a:schemeClr val="tx1"/>
                </a:solidFill>
              </a:rPr>
              <a:t># </a:t>
            </a:r>
            <a:r>
              <a:rPr lang="en-US" altLang="ja-JP" sz="1600" b="1" dirty="0" err="1">
                <a:solidFill>
                  <a:schemeClr val="tx1"/>
                </a:solidFill>
              </a:rPr>
              <a:t>platform:ios</a:t>
            </a:r>
            <a:r>
              <a:rPr lang="en-US" altLang="ja-JP" sz="1600" b="1" dirty="0">
                <a:solidFill>
                  <a:schemeClr val="tx1"/>
                </a:solidFill>
              </a:rPr>
              <a:t>, ’12,0’</a:t>
            </a:r>
            <a:r>
              <a:rPr lang="ja-JP" altLang="en-US" sz="1600" b="1" dirty="0">
                <a:solidFill>
                  <a:schemeClr val="tx1"/>
                </a:solidFill>
              </a:rPr>
              <a:t>のコメントを解除する。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br>
              <a:rPr lang="en-US" altLang="ja-JP" sz="1600" b="1" dirty="0">
                <a:solidFill>
                  <a:schemeClr val="tx1"/>
                </a:solidFill>
              </a:rPr>
            </a:br>
            <a:r>
              <a:rPr lang="ja-JP" altLang="en-US" sz="1600" b="1" dirty="0">
                <a:solidFill>
                  <a:schemeClr val="tx1"/>
                </a:solidFill>
              </a:rPr>
              <a:t>・コメント解除した時、行の最初が半角スペースかを確認する。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全角スペースだと、</a:t>
            </a:r>
            <a:r>
              <a:rPr lang="en-US" altLang="ja-JP" sz="1600" b="1" dirty="0" err="1">
                <a:solidFill>
                  <a:schemeClr val="tx1"/>
                </a:solidFill>
              </a:rPr>
              <a:t>cocoapod</a:t>
            </a:r>
            <a:r>
              <a:rPr lang="ja-JP" altLang="en-US" sz="1600" b="1" dirty="0">
                <a:solidFill>
                  <a:schemeClr val="tx1"/>
                </a:solidFill>
              </a:rPr>
              <a:t>のエラーが発生する。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33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27709EBD-FC2D-95F0-6A3D-F0695E4C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615" y="2107896"/>
            <a:ext cx="3449102" cy="2858152"/>
          </a:xfrm>
          <a:prstGeom prst="rect">
            <a:avLst/>
          </a:prstGeom>
        </p:spPr>
      </p:pic>
      <p:sp>
        <p:nvSpPr>
          <p:cNvPr id="21" name="字幕 2">
            <a:extLst>
              <a:ext uri="{FF2B5EF4-FFF2-40B4-BE49-F238E27FC236}">
                <a16:creationId xmlns:a16="http://schemas.microsoft.com/office/drawing/2014/main" id="{53B2686B-BC16-E3DA-E002-A1C29669A1FD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>
                <a:solidFill>
                  <a:schemeClr val="tx1"/>
                </a:solidFill>
              </a:rPr>
              <a:t>iOS</a:t>
            </a:r>
            <a:r>
              <a:rPr lang="ja-JP" altLang="en-US" sz="1800" dirty="0">
                <a:solidFill>
                  <a:schemeClr val="tx1"/>
                </a:solidFill>
              </a:rPr>
              <a:t>デバイス側でのデベロッパ信頼許可</a:t>
            </a:r>
            <a:endParaRPr lang="en-US" altLang="ja-JP" sz="1800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41F6C7C-E2F4-1C36-A127-AF56AB8EF2C2}"/>
              </a:ext>
            </a:extLst>
          </p:cNvPr>
          <p:cNvGrpSpPr/>
          <p:nvPr/>
        </p:nvGrpSpPr>
        <p:grpSpPr>
          <a:xfrm>
            <a:off x="842961" y="1853069"/>
            <a:ext cx="6885194" cy="4626389"/>
            <a:chOff x="1121174" y="2421193"/>
            <a:chExt cx="6292349" cy="3603833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980F59A-2E97-2AFC-899A-AD5F035343BA}"/>
                </a:ext>
              </a:extLst>
            </p:cNvPr>
            <p:cNvSpPr/>
            <p:nvPr/>
          </p:nvSpPr>
          <p:spPr>
            <a:xfrm>
              <a:off x="1121174" y="2421193"/>
              <a:ext cx="6292349" cy="3603833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600" b="1" dirty="0">
                  <a:solidFill>
                    <a:schemeClr val="tx1"/>
                  </a:solidFill>
                </a:rPr>
                <a:t>◆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iOS</a:t>
              </a:r>
              <a:r>
                <a:rPr lang="ja-JP" altLang="en-US" sz="1600" b="1" dirty="0">
                  <a:solidFill>
                    <a:schemeClr val="tx1"/>
                  </a:solidFill>
                </a:rPr>
                <a:t>デバイスにアプリをインストールした際、</a:t>
              </a:r>
              <a:endParaRPr lang="en-US" altLang="ja-JP" sz="1600" b="1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右図エラーが出るため、設定画面で許可する必要がある</a:t>
              </a:r>
              <a:endParaRPr lang="en-US" altLang="ja-JP" sz="1600" b="1" dirty="0">
                <a:solidFill>
                  <a:schemeClr val="tx1"/>
                </a:solidFill>
              </a:endParaRPr>
            </a:p>
            <a:p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dirty="0">
                  <a:solidFill>
                    <a:schemeClr val="tx1"/>
                  </a:solidFill>
                </a:rPr>
                <a:t>参照リンク先にデベロッパの信頼許可手順があったが、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dirty="0">
                  <a:solidFill>
                    <a:schemeClr val="tx1"/>
                  </a:solidFill>
                </a:rPr>
                <a:t>設定画面を開いて以降の手順が違ったため、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dirty="0">
                  <a:solidFill>
                    <a:schemeClr val="tx1"/>
                  </a:solidFill>
                </a:rPr>
                <a:t>許可するのにつまずいた。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endParaRPr lang="en-US" altLang="ja-JP" sz="1600" b="1" dirty="0">
                <a:solidFill>
                  <a:schemeClr val="tx1"/>
                </a:solidFill>
              </a:endParaRPr>
            </a:p>
            <a:p>
              <a:r>
                <a:rPr lang="en-US" altLang="ja-JP" sz="1600" b="1" dirty="0">
                  <a:solidFill>
                    <a:schemeClr val="tx1"/>
                  </a:solidFill>
                </a:rPr>
                <a:t>&lt;</a:t>
              </a:r>
              <a:r>
                <a:rPr lang="ja-JP" altLang="en-US" sz="1600" b="1" dirty="0">
                  <a:solidFill>
                    <a:schemeClr val="tx1"/>
                  </a:solidFill>
                </a:rPr>
                <a:t>手順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①</a:t>
              </a:r>
              <a:r>
                <a:rPr lang="ja-JP" altLang="en-US" sz="1600" dirty="0">
                  <a:solidFill>
                    <a:schemeClr val="tx1"/>
                  </a:solidFill>
                </a:rPr>
                <a:t>設定画面内の「一般」を開く。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②</a:t>
              </a:r>
              <a:r>
                <a:rPr lang="ja-JP" altLang="en-US" sz="1600" dirty="0">
                  <a:solidFill>
                    <a:schemeClr val="tx1"/>
                  </a:solidFill>
                </a:rPr>
                <a:t>「</a:t>
              </a:r>
              <a:r>
                <a:rPr lang="en-US" altLang="ja-JP" sz="1600" dirty="0">
                  <a:solidFill>
                    <a:schemeClr val="tx1"/>
                  </a:solidFill>
                </a:rPr>
                <a:t>VPN</a:t>
              </a:r>
              <a:r>
                <a:rPr lang="ja-JP" altLang="en-US" sz="1600" dirty="0">
                  <a:solidFill>
                    <a:schemeClr val="tx1"/>
                  </a:solidFill>
                </a:rPr>
                <a:t>とデバイス管理」を開く。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③</a:t>
              </a:r>
              <a:r>
                <a:rPr lang="ja-JP" altLang="en-US" sz="1600" dirty="0">
                  <a:solidFill>
                    <a:schemeClr val="tx1"/>
                  </a:solidFill>
                </a:rPr>
                <a:t>「デベロッパアプリ」の項目の</a:t>
              </a:r>
              <a:r>
                <a:rPr lang="en-US" altLang="ja-JP" sz="1600" dirty="0" err="1">
                  <a:solidFill>
                    <a:schemeClr val="tx1"/>
                  </a:solidFill>
                </a:rPr>
                <a:t>AppleDevelopment:XXXX</a:t>
              </a:r>
              <a:r>
                <a:rPr lang="ja-JP" altLang="en-US" sz="1600" dirty="0">
                  <a:solidFill>
                    <a:schemeClr val="tx1"/>
                  </a:solidFill>
                </a:rPr>
                <a:t>を開く。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④ 「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’</a:t>
              </a:r>
              <a:r>
                <a:rPr lang="en-US" altLang="ja-JP" sz="1600" dirty="0" err="1">
                  <a:solidFill>
                    <a:schemeClr val="tx1"/>
                  </a:solidFill>
                </a:rPr>
                <a:t>AppleDevelopment:XXXX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’</a:t>
              </a:r>
              <a:r>
                <a:rPr lang="ja-JP" altLang="en-US" sz="1600" dirty="0">
                  <a:solidFill>
                    <a:schemeClr val="tx1"/>
                  </a:solidFill>
                </a:rPr>
                <a:t>を信頼する」をタップする。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⑤  </a:t>
              </a:r>
              <a:r>
                <a:rPr lang="ja-JP" altLang="en-US" sz="1600" dirty="0">
                  <a:solidFill>
                    <a:schemeClr val="tx1"/>
                  </a:solidFill>
                </a:rPr>
                <a:t>信頼する確認ポップアップメニューが出るので「信頼」をタップする。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b="1" dirty="0">
                  <a:solidFill>
                    <a:schemeClr val="tx1"/>
                  </a:solidFill>
                </a:rPr>
                <a:t>⑥</a:t>
              </a:r>
              <a:r>
                <a:rPr lang="ja-JP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’</a:t>
              </a:r>
              <a:r>
                <a:rPr lang="en-US" altLang="ja-JP" sz="1600" dirty="0" err="1">
                  <a:solidFill>
                    <a:schemeClr val="tx1"/>
                  </a:solidFill>
                </a:rPr>
                <a:t>AppleDevelopment:XXXX</a:t>
              </a:r>
              <a:r>
                <a:rPr lang="en-US" altLang="ja-JP" sz="1600" b="1" dirty="0">
                  <a:solidFill>
                    <a:schemeClr val="tx1"/>
                  </a:solidFill>
                </a:rPr>
                <a:t> ’</a:t>
              </a:r>
              <a:r>
                <a:rPr lang="ja-JP" altLang="en-US" sz="1600" dirty="0">
                  <a:solidFill>
                    <a:schemeClr val="tx1"/>
                  </a:solidFill>
                </a:rPr>
                <a:t>の信頼操作完了。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 dirty="0">
                  <a:solidFill>
                    <a:schemeClr val="tx1"/>
                  </a:solidFill>
                </a:rPr>
                <a:t>残りは、インストールしたアプリを検証済みにすることで、インストールしたアプリのデバッグができる。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endParaRPr lang="en-US" altLang="ja-JP" sz="1600" b="1" dirty="0">
                <a:solidFill>
                  <a:schemeClr val="tx1"/>
                </a:solidFill>
              </a:endParaRPr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ADC0A02-0D7C-B708-CBCA-4C74A0BAA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1902" y="3043192"/>
              <a:ext cx="511725" cy="484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04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8DCBFCC7-9BCC-AE5A-4306-72B8B376DBA8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>
                <a:solidFill>
                  <a:schemeClr val="tx1"/>
                </a:solidFill>
              </a:rPr>
              <a:t>iOS</a:t>
            </a:r>
            <a:r>
              <a:rPr lang="ja-JP" altLang="en-US" sz="1800" dirty="0">
                <a:solidFill>
                  <a:schemeClr val="tx1"/>
                </a:solidFill>
              </a:rPr>
              <a:t>デバイス側でのデベロッパ信頼許可</a:t>
            </a:r>
            <a:endParaRPr lang="en-US" altLang="ja-JP" sz="18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4955140-C3F7-D13F-9F0C-A4E0B2F5A9C7}"/>
              </a:ext>
            </a:extLst>
          </p:cNvPr>
          <p:cNvGrpSpPr/>
          <p:nvPr/>
        </p:nvGrpSpPr>
        <p:grpSpPr>
          <a:xfrm>
            <a:off x="4206399" y="1941728"/>
            <a:ext cx="3792795" cy="4660289"/>
            <a:chOff x="1093204" y="2241755"/>
            <a:chExt cx="2220268" cy="3235486"/>
          </a:xfrm>
        </p:grpSpPr>
        <p:pic>
          <p:nvPicPr>
            <p:cNvPr id="8" name="図 7" descr="携帯電話の画面のスクリーンショット&#10;&#10;自動的に生成された説明">
              <a:extLst>
                <a:ext uri="{FF2B5EF4-FFF2-40B4-BE49-F238E27FC236}">
                  <a16:creationId xmlns:a16="http://schemas.microsoft.com/office/drawing/2014/main" id="{9C785D75-7F64-0C73-A1D8-48C292B51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43" b="26423"/>
            <a:stretch/>
          </p:blipFill>
          <p:spPr>
            <a:xfrm>
              <a:off x="1093204" y="2241755"/>
              <a:ext cx="2220268" cy="3235486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56BAAA2C-8850-A749-D311-81CD700BB15A}"/>
                </a:ext>
              </a:extLst>
            </p:cNvPr>
            <p:cNvSpPr/>
            <p:nvPr/>
          </p:nvSpPr>
          <p:spPr>
            <a:xfrm>
              <a:off x="1111047" y="5057401"/>
              <a:ext cx="2202425" cy="1969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DA51EE80-BAC4-CD7A-2C0B-72788B1C7293}"/>
              </a:ext>
            </a:extLst>
          </p:cNvPr>
          <p:cNvGrpSpPr/>
          <p:nvPr/>
        </p:nvGrpSpPr>
        <p:grpSpPr>
          <a:xfrm>
            <a:off x="8150944" y="1979891"/>
            <a:ext cx="3888763" cy="4682484"/>
            <a:chOff x="4932515" y="2131634"/>
            <a:chExt cx="3888763" cy="4682484"/>
          </a:xfrm>
        </p:grpSpPr>
        <p:pic>
          <p:nvPicPr>
            <p:cNvPr id="12" name="図 11" descr="携帯電話の画面のスクリーンショット&#10;&#10;自動的に生成された説明">
              <a:extLst>
                <a:ext uri="{FF2B5EF4-FFF2-40B4-BE49-F238E27FC236}">
                  <a16:creationId xmlns:a16="http://schemas.microsoft.com/office/drawing/2014/main" id="{C87DC656-8EC6-2050-6861-8274B7ECC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515" y="2131634"/>
              <a:ext cx="3888763" cy="4682484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FE9C4242-E86E-65AB-A84F-D9764A461ED7}"/>
                </a:ext>
              </a:extLst>
            </p:cNvPr>
            <p:cNvSpPr/>
            <p:nvPr/>
          </p:nvSpPr>
          <p:spPr>
            <a:xfrm>
              <a:off x="5236014" y="5755804"/>
              <a:ext cx="3430466" cy="4824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3" name="図 22">
            <a:extLst>
              <a:ext uri="{FF2B5EF4-FFF2-40B4-BE49-F238E27FC236}">
                <a16:creationId xmlns:a16="http://schemas.microsoft.com/office/drawing/2014/main" id="{1628E0C6-D04F-0DFD-2611-B5CEAE37E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49"/>
          <a:stretch/>
        </p:blipFill>
        <p:spPr>
          <a:xfrm>
            <a:off x="398689" y="1941727"/>
            <a:ext cx="3762315" cy="4660289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D3103C1-FD39-8249-E32B-4F8AA3142798}"/>
              </a:ext>
            </a:extLst>
          </p:cNvPr>
          <p:cNvSpPr/>
          <p:nvPr/>
        </p:nvSpPr>
        <p:spPr>
          <a:xfrm>
            <a:off x="731680" y="2644877"/>
            <a:ext cx="3322970" cy="298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790BB4A-03D7-B251-1679-9018B76B3C63}"/>
              </a:ext>
            </a:extLst>
          </p:cNvPr>
          <p:cNvSpPr/>
          <p:nvPr/>
        </p:nvSpPr>
        <p:spPr>
          <a:xfrm>
            <a:off x="8957187" y="6204155"/>
            <a:ext cx="3031947" cy="482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93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8DCBFCC7-9BCC-AE5A-4306-72B8B376DBA8}"/>
              </a:ext>
            </a:extLst>
          </p:cNvPr>
          <p:cNvSpPr txBox="1">
            <a:spLocks/>
          </p:cNvSpPr>
          <p:nvPr/>
        </p:nvSpPr>
        <p:spPr>
          <a:xfrm>
            <a:off x="838199" y="1312436"/>
            <a:ext cx="10515599" cy="54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800" dirty="0">
                <a:solidFill>
                  <a:schemeClr val="tx1"/>
                </a:solidFill>
              </a:rPr>
              <a:t>iOS</a:t>
            </a:r>
            <a:r>
              <a:rPr lang="ja-JP" altLang="en-US" sz="1800" dirty="0">
                <a:solidFill>
                  <a:schemeClr val="tx1"/>
                </a:solidFill>
              </a:rPr>
              <a:t>デバイス側でのデベロッパ信頼許可</a:t>
            </a:r>
            <a:endParaRPr lang="en-US" altLang="ja-JP" sz="18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A11A13A-C0B6-2CC2-CCF2-73422B445A94}"/>
              </a:ext>
            </a:extLst>
          </p:cNvPr>
          <p:cNvGrpSpPr/>
          <p:nvPr/>
        </p:nvGrpSpPr>
        <p:grpSpPr>
          <a:xfrm>
            <a:off x="652644" y="1853069"/>
            <a:ext cx="3742375" cy="4360917"/>
            <a:chOff x="3619769" y="1941727"/>
            <a:chExt cx="2220269" cy="2581278"/>
          </a:xfrm>
        </p:grpSpPr>
        <p:pic>
          <p:nvPicPr>
            <p:cNvPr id="17" name="図 16" descr="グラフィカル ユーザー インターフェイス, テキスト, アプリケーション&#10;&#10;自動的に生成された説明">
              <a:extLst>
                <a:ext uri="{FF2B5EF4-FFF2-40B4-BE49-F238E27FC236}">
                  <a16:creationId xmlns:a16="http://schemas.microsoft.com/office/drawing/2014/main" id="{D207F7E7-2F1F-E548-A6F6-B6F6A7048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82"/>
            <a:stretch/>
          </p:blipFill>
          <p:spPr>
            <a:xfrm>
              <a:off x="3619769" y="1941727"/>
              <a:ext cx="2220269" cy="2581278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438A3D4-C23B-CB03-DC50-06A57C7C2C60}"/>
                </a:ext>
              </a:extLst>
            </p:cNvPr>
            <p:cNvSpPr/>
            <p:nvPr/>
          </p:nvSpPr>
          <p:spPr>
            <a:xfrm>
              <a:off x="3637613" y="3143243"/>
              <a:ext cx="2202425" cy="1969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9" name="図 18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78BECE78-AF9F-00E9-496A-9236EED2C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34882" r="8574" b="34016"/>
          <a:stretch/>
        </p:blipFill>
        <p:spPr>
          <a:xfrm>
            <a:off x="4765872" y="2456505"/>
            <a:ext cx="3168763" cy="2548426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69A4EE4-052E-2615-8212-095F49B30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27"/>
          <a:stretch/>
        </p:blipFill>
        <p:spPr>
          <a:xfrm>
            <a:off x="8101783" y="1853068"/>
            <a:ext cx="3884430" cy="43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7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AF9E-BDA1-4E81-8CF5-15B2708D1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223778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360000" algn="l"/>
            <a:r>
              <a:rPr lang="en-US" altLang="ja-JP" sz="5000" b="1" dirty="0">
                <a:solidFill>
                  <a:schemeClr val="bg1"/>
                </a:solidFill>
              </a:rPr>
              <a:t>Flutter</a:t>
            </a:r>
            <a:r>
              <a:rPr lang="ja-JP" altLang="en-US" sz="5000" b="1" dirty="0">
                <a:solidFill>
                  <a:schemeClr val="bg1"/>
                </a:solidFill>
              </a:rPr>
              <a:t> 環境構築</a:t>
            </a:r>
            <a:r>
              <a:rPr lang="en-US" altLang="ja-JP" sz="5000" b="1" dirty="0">
                <a:solidFill>
                  <a:schemeClr val="bg1"/>
                </a:solidFill>
              </a:rPr>
              <a:t>(Mac)</a:t>
            </a:r>
            <a:endParaRPr lang="ja-JP" altLang="en-US" sz="5000" b="1" dirty="0">
              <a:solidFill>
                <a:schemeClr val="bg1"/>
              </a:solidFill>
            </a:endParaRPr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6A1FBB7E-96AA-EFAE-5F16-D873D6A12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12436"/>
            <a:ext cx="10515599" cy="540634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ja-JP" altLang="en-US" sz="1800" dirty="0"/>
              <a:t>デバッグモードからリリースモードに変更する方法。</a:t>
            </a:r>
            <a:endParaRPr lang="en-US" altLang="ja-JP" sz="18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2CCAE29-CA5F-F74C-614B-658A40E686A8}"/>
              </a:ext>
            </a:extLst>
          </p:cNvPr>
          <p:cNvSpPr/>
          <p:nvPr/>
        </p:nvSpPr>
        <p:spPr>
          <a:xfrm>
            <a:off x="842960" y="1853069"/>
            <a:ext cx="7447599" cy="462638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 dirty="0">
                <a:solidFill>
                  <a:schemeClr val="tx1"/>
                </a:solidFill>
              </a:rPr>
              <a:t>◆</a:t>
            </a:r>
            <a:r>
              <a:rPr lang="en-US" altLang="ja-JP" sz="1600" b="1" dirty="0">
                <a:solidFill>
                  <a:schemeClr val="tx1"/>
                </a:solidFill>
              </a:rPr>
              <a:t>Mac</a:t>
            </a:r>
            <a:r>
              <a:rPr lang="ja-JP" altLang="en-US" sz="1600" b="1" dirty="0">
                <a:solidFill>
                  <a:schemeClr val="tx1"/>
                </a:solidFill>
              </a:rPr>
              <a:t>から接続を切ってもアプリの動作を確認するには、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リリースモードにする必要がある。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他にもリリースの設定方法に記載がネットに上がっていたが、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en-US" altLang="ja-JP" sz="1600" b="1" dirty="0">
                <a:solidFill>
                  <a:schemeClr val="tx1"/>
                </a:solidFill>
              </a:rPr>
              <a:t>&lt;</a:t>
            </a:r>
            <a:r>
              <a:rPr lang="ja-JP" altLang="en-US" sz="1600" b="1" dirty="0">
                <a:solidFill>
                  <a:schemeClr val="tx1"/>
                </a:solidFill>
              </a:rPr>
              <a:t>手順</a:t>
            </a:r>
            <a:r>
              <a:rPr lang="en-US" altLang="ja-JP" sz="1600" b="1" dirty="0">
                <a:solidFill>
                  <a:schemeClr val="tx1"/>
                </a:solidFill>
              </a:rPr>
              <a:t>&gt;</a:t>
            </a:r>
          </a:p>
          <a:p>
            <a:r>
              <a:rPr lang="ja-JP" altLang="en-US" sz="1600" b="1" dirty="0">
                <a:solidFill>
                  <a:schemeClr val="tx1"/>
                </a:solidFill>
              </a:rPr>
              <a:t>① </a:t>
            </a:r>
            <a:r>
              <a:rPr lang="en-US" altLang="ja-JP" sz="1600" dirty="0">
                <a:solidFill>
                  <a:schemeClr val="tx1"/>
                </a:solidFill>
              </a:rPr>
              <a:t>Xcode</a:t>
            </a:r>
            <a:r>
              <a:rPr lang="ja-JP" altLang="en-US" sz="1600" dirty="0">
                <a:solidFill>
                  <a:schemeClr val="tx1"/>
                </a:solidFill>
              </a:rPr>
              <a:t>を開いた状態で、上部にあるメニューバーの「</a:t>
            </a:r>
            <a:r>
              <a:rPr lang="en-US" altLang="ja-JP" sz="1600" dirty="0">
                <a:solidFill>
                  <a:schemeClr val="tx1"/>
                </a:solidFill>
              </a:rPr>
              <a:t>Product</a:t>
            </a:r>
            <a:r>
              <a:rPr lang="ja-JP" altLang="en-US" sz="1600" dirty="0">
                <a:solidFill>
                  <a:schemeClr val="tx1"/>
                </a:solidFill>
              </a:rPr>
              <a:t>」を開く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② </a:t>
            </a:r>
            <a:r>
              <a:rPr lang="ja-JP" altLang="en-US" sz="1600" dirty="0">
                <a:solidFill>
                  <a:schemeClr val="tx1"/>
                </a:solidFill>
              </a:rPr>
              <a:t>「</a:t>
            </a:r>
            <a:r>
              <a:rPr lang="en-US" altLang="ja-JP" sz="1600" dirty="0">
                <a:solidFill>
                  <a:schemeClr val="tx1"/>
                </a:solidFill>
              </a:rPr>
              <a:t>Product</a:t>
            </a:r>
            <a:r>
              <a:rPr lang="ja-JP" altLang="en-US" sz="1600" dirty="0">
                <a:solidFill>
                  <a:schemeClr val="tx1"/>
                </a:solidFill>
              </a:rPr>
              <a:t>」内の「</a:t>
            </a:r>
            <a:r>
              <a:rPr lang="en-US" altLang="ja-JP" sz="1600" dirty="0">
                <a:solidFill>
                  <a:schemeClr val="tx1"/>
                </a:solidFill>
              </a:rPr>
              <a:t>Scheme</a:t>
            </a:r>
            <a:r>
              <a:rPr lang="ja-JP" altLang="en-US" sz="1600" dirty="0">
                <a:solidFill>
                  <a:schemeClr val="tx1"/>
                </a:solidFill>
              </a:rPr>
              <a:t>」を開く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③ </a:t>
            </a:r>
            <a:r>
              <a:rPr lang="ja-JP" altLang="en-US" sz="1600" dirty="0">
                <a:solidFill>
                  <a:schemeClr val="tx1"/>
                </a:solidFill>
              </a:rPr>
              <a:t>「</a:t>
            </a:r>
            <a:r>
              <a:rPr lang="en-US" altLang="ja-JP" sz="1600" dirty="0">
                <a:solidFill>
                  <a:schemeClr val="tx1"/>
                </a:solidFill>
              </a:rPr>
              <a:t> Scheme </a:t>
            </a:r>
            <a:r>
              <a:rPr lang="ja-JP" altLang="en-US" sz="1600" dirty="0">
                <a:solidFill>
                  <a:schemeClr val="tx1"/>
                </a:solidFill>
              </a:rPr>
              <a:t>」内の「</a:t>
            </a:r>
            <a:r>
              <a:rPr lang="en-US" altLang="ja-JP" sz="1600" dirty="0">
                <a:solidFill>
                  <a:schemeClr val="tx1"/>
                </a:solidFill>
              </a:rPr>
              <a:t>Edit Scheme...</a:t>
            </a:r>
            <a:r>
              <a:rPr lang="ja-JP" altLang="en-US" sz="1600" dirty="0">
                <a:solidFill>
                  <a:schemeClr val="tx1"/>
                </a:solidFill>
              </a:rPr>
              <a:t>」を開く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④ </a:t>
            </a:r>
            <a:r>
              <a:rPr lang="ja-JP" altLang="en-US" sz="1600" dirty="0">
                <a:solidFill>
                  <a:schemeClr val="tx1"/>
                </a:solidFill>
              </a:rPr>
              <a:t>設定画面が開くので、「</a:t>
            </a:r>
            <a:r>
              <a:rPr lang="en-US" altLang="ja-JP" sz="1600" dirty="0">
                <a:solidFill>
                  <a:schemeClr val="tx1"/>
                </a:solidFill>
              </a:rPr>
              <a:t>Run</a:t>
            </a:r>
            <a:r>
              <a:rPr lang="ja-JP" altLang="en-US" sz="1600" dirty="0">
                <a:solidFill>
                  <a:schemeClr val="tx1"/>
                </a:solidFill>
              </a:rPr>
              <a:t>」の項目の「</a:t>
            </a:r>
            <a:r>
              <a:rPr lang="en-US" altLang="ja-JP" sz="1600" dirty="0">
                <a:solidFill>
                  <a:schemeClr val="tx1"/>
                </a:solidFill>
              </a:rPr>
              <a:t>Info</a:t>
            </a:r>
            <a:r>
              <a:rPr lang="ja-JP" altLang="en-US" sz="1600" dirty="0">
                <a:solidFill>
                  <a:schemeClr val="tx1"/>
                </a:solidFill>
              </a:rPr>
              <a:t>」を開く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⑤ </a:t>
            </a:r>
            <a:r>
              <a:rPr lang="ja-JP" altLang="en-US" sz="1600" dirty="0">
                <a:solidFill>
                  <a:schemeClr val="tx1"/>
                </a:solidFill>
              </a:rPr>
              <a:t>「</a:t>
            </a:r>
            <a:r>
              <a:rPr lang="en-US" altLang="ja-JP" sz="1600" dirty="0">
                <a:solidFill>
                  <a:schemeClr val="tx1"/>
                </a:solidFill>
              </a:rPr>
              <a:t>Build Configuration</a:t>
            </a:r>
            <a:r>
              <a:rPr lang="ja-JP" altLang="en-US" sz="1600" dirty="0">
                <a:solidFill>
                  <a:schemeClr val="tx1"/>
                </a:solidFill>
              </a:rPr>
              <a:t>」の「</a:t>
            </a:r>
            <a:r>
              <a:rPr lang="en-US" altLang="ja-JP" sz="1600" dirty="0">
                <a:solidFill>
                  <a:schemeClr val="tx1"/>
                </a:solidFill>
              </a:rPr>
              <a:t>Debug</a:t>
            </a:r>
            <a:r>
              <a:rPr lang="ja-JP" altLang="en-US" sz="1600" dirty="0">
                <a:solidFill>
                  <a:schemeClr val="tx1"/>
                </a:solidFill>
              </a:rPr>
              <a:t>」の項目を開く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⑥ </a:t>
            </a:r>
            <a:r>
              <a:rPr lang="ja-JP" altLang="en-US" sz="1600" dirty="0">
                <a:solidFill>
                  <a:schemeClr val="tx1"/>
                </a:solidFill>
              </a:rPr>
              <a:t>「</a:t>
            </a:r>
            <a:r>
              <a:rPr lang="en-US" altLang="ja-JP" sz="1600" dirty="0">
                <a:solidFill>
                  <a:schemeClr val="tx1"/>
                </a:solidFill>
              </a:rPr>
              <a:t>Release</a:t>
            </a:r>
            <a:r>
              <a:rPr lang="ja-JP" altLang="en-US" sz="1600" dirty="0">
                <a:solidFill>
                  <a:schemeClr val="tx1"/>
                </a:solidFill>
              </a:rPr>
              <a:t>」を選択する。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⑦ </a:t>
            </a:r>
            <a:r>
              <a:rPr lang="en-US" altLang="ja-JP" sz="1600" dirty="0">
                <a:solidFill>
                  <a:schemeClr val="tx1"/>
                </a:solidFill>
              </a:rPr>
              <a:t>Close</a:t>
            </a:r>
            <a:r>
              <a:rPr lang="ja-JP" altLang="en-US" sz="1600" dirty="0">
                <a:solidFill>
                  <a:schemeClr val="tx1"/>
                </a:solidFill>
              </a:rPr>
              <a:t>を押して、デバイスにアプリをビルドする。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b="1" dirty="0">
                <a:solidFill>
                  <a:srgbClr val="FF0000"/>
                </a:solidFill>
              </a:rPr>
              <a:t>※Mac</a:t>
            </a:r>
            <a:r>
              <a:rPr lang="ja-JP" altLang="en-US" sz="1600" b="1" dirty="0">
                <a:solidFill>
                  <a:srgbClr val="FF0000"/>
                </a:solidFill>
              </a:rPr>
              <a:t>の</a:t>
            </a:r>
            <a:r>
              <a:rPr lang="en-US" altLang="ja-JP" sz="1600" b="1" dirty="0">
                <a:solidFill>
                  <a:srgbClr val="FF0000"/>
                </a:solidFill>
              </a:rPr>
              <a:t>iOS</a:t>
            </a:r>
            <a:r>
              <a:rPr lang="ja-JP" altLang="en-US" sz="1600" b="1" dirty="0">
                <a:solidFill>
                  <a:srgbClr val="FF0000"/>
                </a:solidFill>
              </a:rPr>
              <a:t>シミュレータでデバッグ確認する場合、上記手順で「</a:t>
            </a:r>
            <a:r>
              <a:rPr lang="en-US" altLang="ja-JP" sz="1600" b="1" dirty="0">
                <a:solidFill>
                  <a:srgbClr val="FF0000"/>
                </a:solidFill>
              </a:rPr>
              <a:t>Release</a:t>
            </a:r>
            <a:r>
              <a:rPr lang="ja-JP" altLang="en-US" sz="1600" b="1" dirty="0">
                <a:solidFill>
                  <a:srgbClr val="FF0000"/>
                </a:solidFill>
              </a:rPr>
              <a:t>」を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r>
              <a:rPr lang="en-US" altLang="ja-JP" sz="1600" b="1" dirty="0">
                <a:solidFill>
                  <a:srgbClr val="FF0000"/>
                </a:solidFill>
              </a:rPr>
              <a:t>Debug</a:t>
            </a:r>
            <a:r>
              <a:rPr lang="ja-JP" altLang="en-US" sz="1600" b="1" dirty="0">
                <a:solidFill>
                  <a:srgbClr val="FF0000"/>
                </a:solidFill>
              </a:rPr>
              <a:t>モードに戻す。</a:t>
            </a:r>
            <a:endParaRPr lang="en-US" altLang="ja-JP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02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1139</Words>
  <Application>Microsoft Office PowerPoint</Application>
  <PresentationFormat>ワイド画面</PresentationFormat>
  <Paragraphs>125</Paragraphs>
  <Slides>18</Slides>
  <Notes>0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游ゴシック</vt:lpstr>
      <vt:lpstr>游ゴシック Light</vt:lpstr>
      <vt:lpstr>Arial</vt:lpstr>
      <vt:lpstr>Wingdings</vt:lpstr>
      <vt:lpstr>Office テーマ</vt:lpstr>
      <vt:lpstr>Flutterアプリ　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Flutter 環境構築(Mac)</vt:lpstr>
      <vt:lpstr>MacのFlutterアプリ</vt:lpstr>
      <vt:lpstr>MacのFlutterアプリ　環境構築</vt:lpstr>
      <vt:lpstr>MacのFlutterアプリ　環境構築</vt:lpstr>
      <vt:lpstr>MacのFlutterアプリ　環境構築</vt:lpstr>
      <vt:lpstr>MacのFlutterアプリ　環境構築</vt:lpstr>
      <vt:lpstr>MacのFlutterアプリ　環境構築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MacのFlutter環境構築</dc:title>
  <dc:creator>古金　佑允</dc:creator>
  <cp:lastModifiedBy>古金　佑允</cp:lastModifiedBy>
  <cp:revision>11</cp:revision>
  <dcterms:created xsi:type="dcterms:W3CDTF">2024-03-27T06:06:00Z</dcterms:created>
  <dcterms:modified xsi:type="dcterms:W3CDTF">2024-06-24T09:32:28Z</dcterms:modified>
</cp:coreProperties>
</file>